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Meiryo" panose="020B0604030504040204" pitchFamily="34" charset="-128"/>
      <p:regular r:id="rId47"/>
      <p:bold r:id="rId48"/>
      <p:italic r:id="rId49"/>
      <p:boldItalic r:id="rId50"/>
    </p:embeddedFont>
    <p:embeddedFont>
      <p:font typeface="Merriweather" pitchFamily="2" charset="77"/>
      <p:regular r:id="rId51"/>
      <p:bold r:id="rId52"/>
      <p:italic r:id="rId53"/>
      <p:boldItalic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ow.alc.co.jp/search?q=last&amp;ref=awlj"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ow.alc.co.jp/search?q=thing&amp;ref=awlj"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b7419c32d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b7419c32d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The structure of the BurgundySip dataset is as follows. </a:t>
            </a:r>
            <a:endParaRPr/>
          </a:p>
          <a:p>
            <a:pPr marL="0" lvl="0" indent="0" algn="l" rtl="0">
              <a:spcBef>
                <a:spcPts val="0"/>
              </a:spcBef>
              <a:spcAft>
                <a:spcPts val="0"/>
              </a:spcAft>
              <a:buNone/>
            </a:pPr>
            <a:r>
              <a:rPr lang="en-CA"/>
              <a:t>We checked the class of each variables.</a:t>
            </a:r>
            <a:endParaRPr/>
          </a:p>
          <a:p>
            <a:pPr marL="0" lvl="0" indent="0" algn="l" rtl="0">
              <a:spcBef>
                <a:spcPts val="0"/>
              </a:spcBef>
              <a:spcAft>
                <a:spcPts val="0"/>
              </a:spcAft>
              <a:buNone/>
            </a:pPr>
            <a:r>
              <a:rPr lang="en-CA"/>
              <a:t>The data set contains 7500 objectives and 14 variables.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b7419c32d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b7419c32d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CA">
                <a:solidFill>
                  <a:schemeClr val="dk1"/>
                </a:solidFill>
              </a:rPr>
              <a:t>The summary of BurgundySip dataset is as follows.This slide shows the summary of some variables and We can figure out the characteristics of each VARIABLE.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b7419c32d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b7419c32d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This slide shows </a:t>
            </a:r>
            <a:r>
              <a:rPr lang="en-CA">
                <a:solidFill>
                  <a:schemeClr val="dk1"/>
                </a:solidFill>
              </a:rPr>
              <a:t>the correlations of all numeric variables in BurgundySip dataset. It allows us to visualize which variables are strongly correlated with each other quickly.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b7419c32d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b7419c32d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From Here, I gonna present  how we treated the duplicates objectives in this data set.</a:t>
            </a:r>
            <a:endParaRPr/>
          </a:p>
          <a:p>
            <a:pPr marL="0" lvl="0" indent="0" algn="l" rtl="0">
              <a:spcBef>
                <a:spcPts val="0"/>
              </a:spcBef>
              <a:spcAft>
                <a:spcPts val="0"/>
              </a:spcAft>
              <a:buNone/>
            </a:pPr>
            <a:r>
              <a:rPr lang="en-CA"/>
              <a:t>In this case, we did three methods of processing.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b7419c32d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b7419c32d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SN variable is unique for each wines. And every observations which have same SN are duplicated with other variables except for RSG, AL and DN. As shown in the code below, we interpolated to the SN missing .Fortunately there are only two SNs are missing.</a:t>
            </a:r>
            <a:endParaRPr>
              <a:solidFill>
                <a:schemeClr val="dk1"/>
              </a:solidFill>
            </a:endParaRPr>
          </a:p>
          <a:p>
            <a:pPr marL="0" lvl="0" indent="0" algn="l" rtl="0">
              <a:spcBef>
                <a:spcPts val="1200"/>
              </a:spcBef>
              <a:spcAft>
                <a:spcPts val="0"/>
              </a:spcAft>
              <a:buNone/>
            </a:pPr>
            <a:endParaRPr sz="1300">
              <a:solidFill>
                <a:srgbClr val="666666"/>
              </a:solidFill>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endParaRPr sz="1300">
              <a:solidFill>
                <a:srgbClr val="666666"/>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b7419c32da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b7419c32da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RSG, AL and DN</a:t>
            </a:r>
            <a:r>
              <a:rPr lang="en-CA" b="1">
                <a:solidFill>
                  <a:schemeClr val="dk1"/>
                </a:solidFill>
              </a:rPr>
              <a:t> </a:t>
            </a:r>
            <a:r>
              <a:rPr lang="en-CA">
                <a:solidFill>
                  <a:schemeClr val="dk1"/>
                </a:solidFill>
              </a:rPr>
              <a:t>variables are slightly different by each duplicated observations. We can select every aggregate methods such as max(), min(), mean() and median(). We used the average for aggregating the records in this case.</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b7419c32d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b7419c32d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highlight>
                  <a:srgbClr val="FFFFFF"/>
                </a:highlight>
              </a:rPr>
              <a:t>L</a:t>
            </a:r>
            <a:r>
              <a:rPr lang="en-CA">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ast</a:t>
            </a:r>
            <a:r>
              <a:rPr lang="en-CA">
                <a:solidFill>
                  <a:srgbClr val="222222"/>
                </a:solidFill>
                <a:highlight>
                  <a:srgbClr val="FFFFFF"/>
                </a:highlight>
              </a:rPr>
              <a:t> </a:t>
            </a:r>
            <a:r>
              <a:rPr lang="en-CA">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thing</a:t>
            </a:r>
            <a:r>
              <a:rPr lang="en-CA"/>
              <a:t> is that </a:t>
            </a:r>
            <a:r>
              <a:rPr lang="en-CA">
                <a:solidFill>
                  <a:schemeClr val="dk1"/>
                </a:solidFill>
              </a:rPr>
              <a:t>We want to merge other variables into the aggregated table excepting for SN, RSG, AL and DN. </a:t>
            </a:r>
            <a:endParaRPr>
              <a:solidFill>
                <a:schemeClr val="dk1"/>
              </a:solidFill>
            </a:endParaRPr>
          </a:p>
          <a:p>
            <a:pPr marL="0" lvl="0" indent="0" algn="l" rtl="0">
              <a:spcBef>
                <a:spcPts val="0"/>
              </a:spcBef>
              <a:spcAft>
                <a:spcPts val="0"/>
              </a:spcAft>
              <a:buNone/>
            </a:pPr>
            <a:r>
              <a:rPr lang="en-CA">
                <a:solidFill>
                  <a:schemeClr val="dk1"/>
                </a:solidFill>
              </a:rPr>
              <a:t>But by entering values appropriately, missing values can be efficiently removed.</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The following code shows that returns the first non-NA value of the NAME column of Observations with the corresponding SN.</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b7419c32da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b7419c32da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From here, I present how do we treat outliers.</a:t>
            </a:r>
            <a:endParaRPr/>
          </a:p>
          <a:p>
            <a:pPr marL="0" lvl="0" indent="0" algn="l" rtl="0">
              <a:spcBef>
                <a:spcPts val="0"/>
              </a:spcBef>
              <a:spcAft>
                <a:spcPts val="0"/>
              </a:spcAft>
              <a:buNone/>
            </a:pPr>
            <a:r>
              <a:rPr lang="en-CA"/>
              <a:t>There are three types of Outlier: “Global Outliers”, “Collective </a:t>
            </a:r>
            <a:r>
              <a:rPr lang="en-CA">
                <a:solidFill>
                  <a:schemeClr val="dk1"/>
                </a:solidFill>
              </a:rPr>
              <a:t>Outliers</a:t>
            </a:r>
            <a:r>
              <a:rPr lang="en-CA"/>
              <a:t>”, and “Contextual Outliers”.</a:t>
            </a:r>
            <a:endParaRPr/>
          </a:p>
          <a:p>
            <a:pPr marL="0" lvl="0" indent="0" algn="l" rtl="0">
              <a:spcBef>
                <a:spcPts val="0"/>
              </a:spcBef>
              <a:spcAft>
                <a:spcPts val="0"/>
              </a:spcAft>
              <a:buNone/>
            </a:pPr>
            <a:r>
              <a:rPr lang="en-CA">
                <a:solidFill>
                  <a:srgbClr val="353D46"/>
                </a:solidFill>
              </a:rPr>
              <a:t>Global Outliers is that if its value is far outside the entirety of the data set in which it is found .</a:t>
            </a:r>
            <a:endParaRPr>
              <a:solidFill>
                <a:srgbClr val="353D46"/>
              </a:solidFill>
            </a:endParaRPr>
          </a:p>
          <a:p>
            <a:pPr marL="0" lvl="0" indent="0" algn="l" rtl="0">
              <a:spcBef>
                <a:spcPts val="0"/>
              </a:spcBef>
              <a:spcAft>
                <a:spcPts val="0"/>
              </a:spcAft>
              <a:buNone/>
            </a:pPr>
            <a:r>
              <a:rPr lang="en-CA">
                <a:solidFill>
                  <a:srgbClr val="292929"/>
                </a:solidFill>
                <a:highlight>
                  <a:srgbClr val="FFFFFF"/>
                </a:highlight>
              </a:rPr>
              <a:t>And, If a collection of data points is completely different with respect to the entire data set, it is termed as a collective outlier.</a:t>
            </a:r>
            <a:endParaRPr>
              <a:solidFill>
                <a:srgbClr val="292929"/>
              </a:solidFill>
              <a:highlight>
                <a:srgbClr val="FFFFFF"/>
              </a:highlight>
            </a:endParaRPr>
          </a:p>
          <a:p>
            <a:pPr marL="0" lvl="0" indent="0" algn="l" rtl="0">
              <a:spcBef>
                <a:spcPts val="0"/>
              </a:spcBef>
              <a:spcAft>
                <a:spcPts val="0"/>
              </a:spcAft>
              <a:buNone/>
            </a:pPr>
            <a:r>
              <a:rPr lang="en-CA">
                <a:solidFill>
                  <a:srgbClr val="292929"/>
                </a:solidFill>
                <a:highlight>
                  <a:srgbClr val="FFFFFF"/>
                </a:highlight>
              </a:rPr>
              <a:t>If individual data point is different in a specific context or condition, then it is termed as a contextual outlier.</a:t>
            </a:r>
            <a:endParaRPr>
              <a:solidFill>
                <a:srgbClr val="292929"/>
              </a:solidFill>
              <a:highlight>
                <a:srgbClr val="FFFFFF"/>
              </a:highlight>
            </a:endParaRPr>
          </a:p>
          <a:p>
            <a:pPr marL="0" lvl="0" indent="0" algn="l" rtl="0">
              <a:spcBef>
                <a:spcPts val="0"/>
              </a:spcBef>
              <a:spcAft>
                <a:spcPts val="0"/>
              </a:spcAft>
              <a:buNone/>
            </a:pPr>
            <a:r>
              <a:rPr lang="en-CA">
                <a:solidFill>
                  <a:srgbClr val="292929"/>
                </a:solidFill>
                <a:highlight>
                  <a:srgbClr val="FFFFFF"/>
                </a:highlight>
              </a:rPr>
              <a:t>We visualized each of the variables in this data set as shown in those graphes to confirm the Outliers.</a:t>
            </a:r>
            <a:endParaRPr>
              <a:solidFill>
                <a:srgbClr val="292929"/>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b7419c32da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b7419c32da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Then, We realized </a:t>
            </a:r>
            <a:r>
              <a:rPr lang="en-CA">
                <a:solidFill>
                  <a:schemeClr val="dk1"/>
                </a:solidFill>
                <a:latin typeface="Roboto"/>
                <a:ea typeface="Roboto"/>
                <a:cs typeface="Roboto"/>
                <a:sym typeface="Roboto"/>
              </a:rPr>
              <a:t>large NUMR does not yield a high RT average.</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CA">
                <a:solidFill>
                  <a:schemeClr val="dk1"/>
                </a:solidFill>
              </a:rPr>
              <a:t>Taking the upper left chart as an example, the top product is popular and was rated by as many as 38,000 people, and resulting in 3.6 points. On the other hand, the bottom product is not so popular and was rated by only 15 people, resulting in 5.0 points.</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This is because, in general, popular products are rated by many people. It can be inferred that a non popular product is less likely to be rated by the antis, although it is likely to be rated by a large number of antis accordingly.</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To solve this inequality, we created a new RT variable.</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As the code below shows, we converted the NUMR into a Z-score and coded it so that as the Z-score increases, the evaluation points are added.</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As a result, as the pink plot in the lower left figure shows, the RT of larger NUMR increased.</a:t>
            </a:r>
            <a:endParaRPr>
              <a:solidFill>
                <a:schemeClr val="dk1"/>
              </a:solidFill>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b7419c32da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b7419c32d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Finally, I explain how we treated the missing values.</a:t>
            </a:r>
            <a:endParaRPr/>
          </a:p>
          <a:p>
            <a:pPr marL="0" lvl="0" indent="0" algn="l" rtl="0">
              <a:spcBef>
                <a:spcPts val="0"/>
              </a:spcBef>
              <a:spcAft>
                <a:spcPts val="0"/>
              </a:spcAft>
              <a:buNone/>
            </a:pPr>
            <a:r>
              <a:rPr lang="en-CA"/>
              <a:t>At this point, checking the remaining missing values, 5 variables are still missing as upper output shows.</a:t>
            </a:r>
            <a:endParaRPr/>
          </a:p>
          <a:p>
            <a:pPr marL="0" lvl="0" indent="0" algn="l" rtl="0">
              <a:spcBef>
                <a:spcPts val="0"/>
              </a:spcBef>
              <a:spcAft>
                <a:spcPts val="0"/>
              </a:spcAft>
              <a:buClr>
                <a:schemeClr val="dk1"/>
              </a:buClr>
              <a:buSzPts val="1100"/>
              <a:buFont typeface="Arial"/>
              <a:buNone/>
            </a:pPr>
            <a:r>
              <a:rPr lang="en-CA">
                <a:solidFill>
                  <a:schemeClr val="dk1"/>
                </a:solidFill>
              </a:rPr>
              <a:t>We challenge these tasks by mainly 3 approaches as below, “regression model based”, “Domain knowledge based”, “1:M relation mapping”.</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b25986e3e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b25986e3e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7419c32da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7419c32da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Firstly, i explain about the method based on regression models.</a:t>
            </a:r>
            <a:endParaRPr/>
          </a:p>
          <a:p>
            <a:pPr marL="0" lvl="0" indent="0" algn="l" rtl="0">
              <a:spcBef>
                <a:spcPts val="0"/>
              </a:spcBef>
              <a:spcAft>
                <a:spcPts val="0"/>
              </a:spcAft>
              <a:buNone/>
            </a:pPr>
            <a:r>
              <a:rPr lang="en-CA"/>
              <a:t>We checked the correlation of with other variables, then we found that both YR and PR have a moderate positive correlation with RSG.</a:t>
            </a:r>
            <a:endParaRPr/>
          </a:p>
          <a:p>
            <a:pPr marL="0" lvl="0" indent="0" algn="l" rtl="0">
              <a:spcBef>
                <a:spcPts val="0"/>
              </a:spcBef>
              <a:spcAft>
                <a:spcPts val="0"/>
              </a:spcAft>
              <a:buNone/>
            </a:pPr>
            <a:endParaRPr/>
          </a:p>
          <a:p>
            <a:pPr marL="0" lvl="0" indent="0" algn="l" rtl="0">
              <a:spcBef>
                <a:spcPts val="0"/>
              </a:spcBef>
              <a:spcAft>
                <a:spcPts val="0"/>
              </a:spcAft>
              <a:buNone/>
            </a:pPr>
            <a:r>
              <a:rPr lang="en-CA"/>
              <a:t>The upper figure shows a graph plotting the average RSG for each year. It displays the beautiful quadratic curve. </a:t>
            </a:r>
            <a:endParaRPr/>
          </a:p>
          <a:p>
            <a:pPr marL="0" lvl="0" indent="0" algn="l" rtl="0">
              <a:spcBef>
                <a:spcPts val="0"/>
              </a:spcBef>
              <a:spcAft>
                <a:spcPts val="0"/>
              </a:spcAft>
              <a:buNone/>
            </a:pPr>
            <a:r>
              <a:rPr lang="en-CA"/>
              <a:t>Therefore, as the upper code indicates, we created a Nonlinear Regression model with YR as the dependent variable and the average RSG for each year as the independent variable to predict and impute the missing values of YR.</a:t>
            </a:r>
            <a:endParaRPr/>
          </a:p>
          <a:p>
            <a:pPr marL="0" lvl="0" indent="0" algn="l" rtl="0">
              <a:spcBef>
                <a:spcPts val="0"/>
              </a:spcBef>
              <a:spcAft>
                <a:spcPts val="0"/>
              </a:spcAft>
              <a:buNone/>
            </a:pPr>
            <a:endParaRPr/>
          </a:p>
          <a:p>
            <a:pPr marL="0" lvl="0" indent="0" algn="l" rtl="0">
              <a:spcBef>
                <a:spcPts val="0"/>
              </a:spcBef>
              <a:spcAft>
                <a:spcPts val="0"/>
              </a:spcAft>
              <a:buNone/>
            </a:pPr>
            <a:r>
              <a:rPr lang="en-CA">
                <a:solidFill>
                  <a:schemeClr val="dk1"/>
                </a:solidFill>
              </a:rPr>
              <a:t>On the other hand, the lower figure shows the logarithm of PR for each RSG.It displays the beautiful straight line.</a:t>
            </a:r>
            <a:endParaRPr>
              <a:solidFill>
                <a:schemeClr val="dk1"/>
              </a:solidFill>
            </a:endParaRPr>
          </a:p>
          <a:p>
            <a:pPr marL="0" lvl="0" indent="0" algn="l" rtl="0">
              <a:spcBef>
                <a:spcPts val="0"/>
              </a:spcBef>
              <a:spcAft>
                <a:spcPts val="0"/>
              </a:spcAft>
              <a:buNone/>
            </a:pPr>
            <a:r>
              <a:rPr lang="en-CA">
                <a:solidFill>
                  <a:schemeClr val="dk1"/>
                </a:solidFill>
              </a:rPr>
              <a:t>Therefore, as the lower code indicates, we created a linear Regression model with the logarithm of PR as the dependent variable and RSG as the independent variable to predict and impute the missing values of PR.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b7419c32da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b7419c32da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Next, i explain about the method based on domain knowledge.We found that TP variable don’t cover all types of wines. The top left image shows the distribution of TP. Most of them are Red wine. On the other hand, the wines which has missing TP are White, Sparkling, Rose and Dessert. We decide to keep these wines and research which type of wine. We assume Major category of wine ("Red", "White", "Rose", "Sparkling" and so on) behave similar features with original TP.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b7419c32da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b7419c32d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And finally, i explain about the method based on 1:M relationship mapping.</a:t>
            </a:r>
            <a:endParaRPr>
              <a:solidFill>
                <a:schemeClr val="dk1"/>
              </a:solidFill>
            </a:endParaRPr>
          </a:p>
          <a:p>
            <a:pPr marL="0" lvl="0" indent="0" algn="l" rtl="0">
              <a:spcBef>
                <a:spcPts val="0"/>
              </a:spcBef>
              <a:spcAft>
                <a:spcPts val="0"/>
              </a:spcAft>
              <a:buNone/>
            </a:pPr>
            <a:r>
              <a:rPr lang="en-CA">
                <a:solidFill>
                  <a:schemeClr val="dk1"/>
                </a:solidFill>
              </a:rPr>
              <a:t>Both BD and ACD have missing values and have a 1 : Many relationship with TP.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CA">
                <a:solidFill>
                  <a:schemeClr val="dk1"/>
                </a:solidFill>
              </a:rPr>
              <a:t>The upper heatmap shows the BD level for each TP, and the lower one shows the ACD level for each TP. This chart shows that BD and ACD have a 1:M relationship with TP. Therefore, the missing values of BD and ACD can be impute from the TP of their objective, respectively.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b7419c32da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b7419c32da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be4149ffd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be4149ffd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bbf4d556e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bbf4d556e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bbf4d556e1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bbf4d556e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be71aa315c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be71aa315c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be71aa315c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be71aa315c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be71aa315c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be71aa315c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b25986e3e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b25986e3e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be71aa315c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be71aa315c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be71aa315c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be71aa315c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be71aa315c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be71aa315c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be71aa315c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be71aa315c_2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be71aa315c_2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be71aa315c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be71aa315c_2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be71aa315c_2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dk1"/>
                </a:solidFill>
              </a:rPr>
              <a:t>(Sidra)</a:t>
            </a:r>
            <a:endParaRPr>
              <a:solidFill>
                <a:schemeClr val="dk1"/>
              </a:solidFill>
            </a:endParaRPr>
          </a:p>
          <a:p>
            <a:pPr marL="0" lvl="0" indent="0" algn="just" rtl="0">
              <a:spcBef>
                <a:spcPts val="0"/>
              </a:spcBef>
              <a:spcAft>
                <a:spcPts val="0"/>
              </a:spcAft>
              <a:buNone/>
            </a:pPr>
            <a:r>
              <a:rPr lang="en-CA" sz="1200">
                <a:solidFill>
                  <a:srgbClr val="1A1714"/>
                </a:solidFill>
                <a:highlight>
                  <a:schemeClr val="lt1"/>
                </a:highlight>
                <a:latin typeface="Meiryo"/>
                <a:ea typeface="Meiryo"/>
                <a:cs typeface="Meiryo"/>
                <a:sym typeface="Meiryo"/>
              </a:rPr>
              <a:t>We implemented a linear regression model and a nonlinear regression model as models for predicting PR, and compared the validation  results with train data and test data .As a result, the Non linear regression model is considered to be the most appropriate model with an R-squared of approximately 0.91.It is quite high accuracy.In this models we use PR(price of the wine) as dependent variable and RSG, YR, AL and DN as the independent variables. We use mean squared error method too and the R-squared value of non-linear model was higher as compare to linear model , and the non-linear regression model provides the most flexible curve fitting functionality  which linear model doesn’t provide thats why non-linear model provide better results in our case</a:t>
            </a:r>
            <a:endParaRPr sz="1200">
              <a:solidFill>
                <a:srgbClr val="1A1714"/>
              </a:solidFill>
              <a:highlight>
                <a:schemeClr val="lt1"/>
              </a:highlight>
              <a:latin typeface="Meiryo"/>
              <a:ea typeface="Meiryo"/>
              <a:cs typeface="Meiryo"/>
              <a:sym typeface="Meiryo"/>
            </a:endParaRPr>
          </a:p>
          <a:p>
            <a:pPr marL="0" lvl="0" indent="0" algn="just" rtl="0">
              <a:spcBef>
                <a:spcPts val="0"/>
              </a:spcBef>
              <a:spcAft>
                <a:spcPts val="0"/>
              </a:spcAft>
              <a:buNone/>
            </a:pPr>
            <a:endParaRPr sz="1200">
              <a:solidFill>
                <a:srgbClr val="1A1714"/>
              </a:solidFill>
              <a:highlight>
                <a:schemeClr val="lt1"/>
              </a:highlight>
              <a:latin typeface="Meiryo"/>
              <a:ea typeface="Meiryo"/>
              <a:cs typeface="Meiryo"/>
              <a:sym typeface="Meiryo"/>
            </a:endParaRPr>
          </a:p>
          <a:p>
            <a:pPr marL="0" lvl="0" indent="0" algn="just" rtl="0">
              <a:spcBef>
                <a:spcPts val="0"/>
              </a:spcBef>
              <a:spcAft>
                <a:spcPts val="0"/>
              </a:spcAft>
              <a:buNone/>
            </a:pPr>
            <a:r>
              <a:rPr lang="en-CA" sz="1200">
                <a:solidFill>
                  <a:srgbClr val="1A1714"/>
                </a:solidFill>
                <a:highlight>
                  <a:schemeClr val="lt1"/>
                </a:highlight>
                <a:latin typeface="Meiryo"/>
                <a:ea typeface="Meiryo"/>
                <a:cs typeface="Meiryo"/>
                <a:sym typeface="Meiryo"/>
              </a:rPr>
              <a:t>We implemented a logistic regression model to determine wines with a rating higher than 4.5 with a rating lower  than 4.5 based on RSG, AL, DN &amp; YR which are correlated with RT, we tested this model on both train and test data, and created a model with an accuracy of approximately 0.99~1.</a:t>
            </a:r>
            <a:endParaRPr sz="1400">
              <a:solidFill>
                <a:schemeClr val="dk1"/>
              </a:solidFill>
              <a:latin typeface="Roboto"/>
              <a:ea typeface="Roboto"/>
              <a:cs typeface="Roboto"/>
              <a:sym typeface="Roboto"/>
            </a:endParaRPr>
          </a:p>
          <a:p>
            <a:pPr marL="0" lvl="0" indent="0" algn="just" rtl="0">
              <a:spcBef>
                <a:spcPts val="0"/>
              </a:spcBef>
              <a:spcAft>
                <a:spcPts val="0"/>
              </a:spcAft>
              <a:buNone/>
            </a:pPr>
            <a:endParaRPr sz="1200">
              <a:solidFill>
                <a:srgbClr val="1A1714"/>
              </a:solidFill>
              <a:highlight>
                <a:schemeClr val="lt1"/>
              </a:highlight>
              <a:latin typeface="Meiryo"/>
              <a:ea typeface="Meiryo"/>
              <a:cs typeface="Meiryo"/>
              <a:sym typeface="Meiryo"/>
            </a:endParaRPr>
          </a:p>
          <a:p>
            <a:pPr marL="0" lvl="0" indent="0" algn="l" rtl="0">
              <a:spcBef>
                <a:spcPts val="0"/>
              </a:spcBef>
              <a:spcAft>
                <a:spcPts val="0"/>
              </a:spcAft>
              <a:buNone/>
            </a:pP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r>
              <a:rPr lang="en-CA" sz="1200">
                <a:solidFill>
                  <a:srgbClr val="1A1714"/>
                </a:solidFill>
                <a:highlight>
                  <a:srgbClr val="FFFFFF"/>
                </a:highlight>
                <a:latin typeface="Meiryo"/>
                <a:ea typeface="Meiryo"/>
                <a:cs typeface="Meiryo"/>
                <a:sym typeface="Meiryo"/>
              </a:rPr>
              <a:t>(Koichiro)</a:t>
            </a: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r>
              <a:rPr lang="en-CA" sz="1200">
                <a:solidFill>
                  <a:srgbClr val="1A1714"/>
                </a:solidFill>
                <a:highlight>
                  <a:srgbClr val="FFFFFF"/>
                </a:highlight>
                <a:latin typeface="Meiryo"/>
                <a:ea typeface="Meiryo"/>
                <a:cs typeface="Meiryo"/>
                <a:sym typeface="Meiryo"/>
              </a:rPr>
              <a:t>We implemented a linear model regression model and a nonlinear regression model as models for predicting PR, and compared the validation results with train data and test data. The non linear regression model is considered to be the most appropriate.As a result, the Non linear regression model is considered to be the most appropriate model with an R-squared of approximately 0.91.It is quite high accuracy.</a:t>
            </a: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r>
              <a:rPr lang="en-CA" sz="1200">
                <a:solidFill>
                  <a:srgbClr val="1A1714"/>
                </a:solidFill>
                <a:highlight>
                  <a:srgbClr val="FFFFFF"/>
                </a:highlight>
                <a:latin typeface="Meiryo"/>
                <a:ea typeface="Meiryo"/>
                <a:cs typeface="Meiryo"/>
                <a:sym typeface="Meiryo"/>
              </a:rPr>
              <a:t>We also implemented a logistic regression model to determine wines with a rating higher than 4.5 with a rating lower than 4.5. We tested this model on both train and test data, and created a model with an accuracy of approximately 0.99. It is quite high as well.</a:t>
            </a: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r>
              <a:rPr lang="en-CA" sz="1200">
                <a:solidFill>
                  <a:srgbClr val="1A1714"/>
                </a:solidFill>
                <a:highlight>
                  <a:srgbClr val="FFFFFF"/>
                </a:highlight>
                <a:latin typeface="Meiryo"/>
                <a:ea typeface="Meiryo"/>
                <a:cs typeface="Meiryo"/>
                <a:sym typeface="Meiryo"/>
              </a:rPr>
              <a:t>In addition to the fact that wine price and wine evaluation are correlated with each other, the place of production (RSG), year of production (YR), alcohol level (AL), and concentration (DN) are considered to be the best significant features for the model.</a:t>
            </a: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endParaRPr sz="1200">
              <a:solidFill>
                <a:srgbClr val="1A1714"/>
              </a:solidFill>
              <a:highlight>
                <a:srgbClr val="FFFFFF"/>
              </a:highlight>
              <a:latin typeface="Meiryo"/>
              <a:ea typeface="Meiryo"/>
              <a:cs typeface="Meiryo"/>
              <a:sym typeface="Meiryo"/>
            </a:endParaRPr>
          </a:p>
          <a:p>
            <a:pPr marL="0" lvl="0" indent="0" algn="l" rtl="0">
              <a:spcBef>
                <a:spcPts val="0"/>
              </a:spcBef>
              <a:spcAft>
                <a:spcPts val="0"/>
              </a:spcAft>
              <a:buNone/>
            </a:pPr>
            <a:r>
              <a:rPr lang="en-CA" sz="1200">
                <a:solidFill>
                  <a:srgbClr val="1A1714"/>
                </a:solidFill>
                <a:highlight>
                  <a:srgbClr val="FFFFFF"/>
                </a:highlight>
                <a:latin typeface="Meiryo"/>
                <a:ea typeface="Meiryo"/>
                <a:cs typeface="Meiryo"/>
                <a:sym typeface="Meiryo"/>
              </a:rPr>
              <a:t>One concern is overfitting. It falls into the trap of overfitting too much to each individual element of the data without capturing the overall trend of the data. It could lead to inaccuracies when different data are fit to the model.If we implement Cross-Validation, which minimizes Overfitting, we can expect to pursue higher quality models.</a:t>
            </a:r>
            <a:endParaRPr sz="1200">
              <a:solidFill>
                <a:srgbClr val="1A1714"/>
              </a:solidFill>
              <a:highlight>
                <a:srgbClr val="FFFFFF"/>
              </a:highlight>
              <a:latin typeface="Meiryo"/>
              <a:ea typeface="Meiryo"/>
              <a:cs typeface="Meiryo"/>
              <a:sym typeface="Meiryo"/>
            </a:endParaRPr>
          </a:p>
          <a:p>
            <a:pPr marL="0" lvl="0" indent="0" algn="just" rtl="0">
              <a:spcBef>
                <a:spcPts val="0"/>
              </a:spcBef>
              <a:spcAft>
                <a:spcPts val="0"/>
              </a:spcAft>
              <a:buNone/>
            </a:pPr>
            <a:endParaRPr sz="1200">
              <a:solidFill>
                <a:srgbClr val="1A1714"/>
              </a:solidFill>
              <a:highlight>
                <a:schemeClr val="lt1"/>
              </a:highlight>
              <a:latin typeface="Meiryo"/>
              <a:ea typeface="Meiryo"/>
              <a:cs typeface="Meiryo"/>
              <a:sym typeface="Meiry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be4149ffdf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be4149ffdf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t>What is your idea about these cluster questions!? </a:t>
            </a:r>
            <a:endParaRPr/>
          </a:p>
          <a:p>
            <a:pPr marL="0" lvl="0" indent="0" algn="l" rtl="0">
              <a:spcBef>
                <a:spcPts val="0"/>
              </a:spcBef>
              <a:spcAft>
                <a:spcPts val="0"/>
              </a:spcAft>
              <a:buClr>
                <a:schemeClr val="dk1"/>
              </a:buClr>
              <a:buSzPts val="1100"/>
              <a:buFont typeface="Arial"/>
              <a:buNone/>
            </a:pPr>
            <a:r>
              <a:rPr lang="en-CA"/>
              <a:t>Run k-means clustering to detect the top 5 or 10 favourable wine classes (kinds) based on their age/rating.</a:t>
            </a:r>
            <a:endParaRPr/>
          </a:p>
          <a:p>
            <a:pPr marL="0" lvl="0" indent="0" algn="l" rtl="0">
              <a:spcBef>
                <a:spcPts val="0"/>
              </a:spcBef>
              <a:spcAft>
                <a:spcPts val="0"/>
              </a:spcAft>
              <a:buClr>
                <a:schemeClr val="dk1"/>
              </a:buClr>
              <a:buSzPts val="1100"/>
              <a:buFont typeface="Arial"/>
              <a:buNone/>
            </a:pPr>
            <a:r>
              <a:rPr lang="en-CA"/>
              <a:t>Plot the 5 or 10 classes(kinds) using a scatter plot and different colour points.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CA"/>
              <a:t>Consumer behaviour (customers interact with which of the wine brands )</a:t>
            </a:r>
            <a:endParaRPr/>
          </a:p>
          <a:p>
            <a:pPr marL="0" lvl="0" indent="0" algn="l" rtl="0">
              <a:spcBef>
                <a:spcPts val="0"/>
              </a:spcBef>
              <a:spcAft>
                <a:spcPts val="0"/>
              </a:spcAft>
              <a:buClr>
                <a:schemeClr val="dk1"/>
              </a:buClr>
              <a:buSzPts val="1100"/>
              <a:buFont typeface="Arial"/>
              <a:buNone/>
            </a:pPr>
            <a:r>
              <a:rPr lang="en-CA"/>
              <a:t>Use a scatter plot (a dot plot) to map the relationship between the brand and the age or price of the wine</a:t>
            </a:r>
            <a:endParaRPr/>
          </a:p>
          <a:p>
            <a:pPr marL="0" lvl="0" indent="0" algn="l" rtl="0">
              <a:spcBef>
                <a:spcPts val="0"/>
              </a:spcBef>
              <a:spcAft>
                <a:spcPts val="0"/>
              </a:spcAft>
              <a:buNone/>
            </a:pPr>
            <a:endParaRPr/>
          </a:p>
          <a:p>
            <a:pPr marL="114300" marR="139700" lvl="0" indent="0" algn="l" rtl="0">
              <a:lnSpc>
                <a:spcPct val="115000"/>
              </a:lnSpc>
              <a:spcBef>
                <a:spcPts val="300"/>
              </a:spcBef>
              <a:spcAft>
                <a:spcPts val="0"/>
              </a:spcAft>
              <a:buClr>
                <a:schemeClr val="dk1"/>
              </a:buClr>
              <a:buSzPts val="1100"/>
              <a:buFont typeface="Arial"/>
              <a:buNone/>
            </a:pPr>
            <a:r>
              <a:rPr lang="en-CA" sz="1050">
                <a:solidFill>
                  <a:srgbClr val="172B4D"/>
                </a:solidFill>
                <a:highlight>
                  <a:srgbClr val="F4F5F7"/>
                </a:highlight>
                <a:latin typeface="Roboto"/>
                <a:ea typeface="Roboto"/>
                <a:cs typeface="Roboto"/>
                <a:sym typeface="Roboto"/>
              </a:rPr>
              <a:t>• Which type of wine is popular with regards to taste.</a:t>
            </a:r>
            <a:endParaRPr sz="1050">
              <a:solidFill>
                <a:srgbClr val="172B4D"/>
              </a:solidFill>
              <a:highlight>
                <a:srgbClr val="F4F5F7"/>
              </a:highlight>
              <a:latin typeface="Roboto"/>
              <a:ea typeface="Roboto"/>
              <a:cs typeface="Roboto"/>
              <a:sym typeface="Roboto"/>
            </a:endParaRPr>
          </a:p>
          <a:p>
            <a:pPr marL="0" lvl="0" indent="0" algn="l" rtl="0">
              <a:spcBef>
                <a:spcPts val="30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b7419c32da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b7419c32da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b7419c32da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b7419c32da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b7419c32da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b7419c32da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b7419c32d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b7419c32d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b7419c32da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b7419c32da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b7419c32da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b7419c32da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39700" lvl="0" indent="0" algn="l" rtl="0">
              <a:lnSpc>
                <a:spcPct val="115000"/>
              </a:lnSpc>
              <a:spcBef>
                <a:spcPts val="300"/>
              </a:spcBef>
              <a:spcAft>
                <a:spcPts val="300"/>
              </a:spcAft>
              <a:buNone/>
            </a:pPr>
            <a:endParaRPr sz="1050">
              <a:solidFill>
                <a:srgbClr val="172B4D"/>
              </a:solidFill>
              <a:highlight>
                <a:srgbClr val="F4F5F7"/>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bbf4d556e1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bbf4d556e1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bbf4d556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bbf4d556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bbf4d556e1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bbf4d556e1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be4149ffd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be4149ff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be4149ffdf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be4149ffd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be4149ffdf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be4149ffdf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b7419c32d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b7419c32d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From here, I will present how we did the Data cleaning to the </a:t>
            </a:r>
            <a:r>
              <a:rPr lang="en-CA">
                <a:solidFill>
                  <a:schemeClr val="dk1"/>
                </a:solidFill>
              </a:rPr>
              <a:t>BurgundySip dataset</a:t>
            </a:r>
            <a:r>
              <a:rPr lang="en-CA"/>
              <a:t>.</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b7419c32da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b7419c32d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Firstly, we analyzed Variable for this dataset. There are 3 types of missing values.They are blank data, data marked NA, and data marked “N.V.”. “N.V.” means “Non Vintage”, which </a:t>
            </a:r>
            <a:r>
              <a:rPr lang="en-CA">
                <a:solidFill>
                  <a:srgbClr val="202124"/>
                </a:solidFill>
                <a:highlight>
                  <a:srgbClr val="FFFFFF"/>
                </a:highlight>
              </a:rPr>
              <a:t>can be made from grapes that were harvested in different years. By using “na.strings” argument,  we substitute within the body of the file, that is, matching strings that should be replaced with NA. </a:t>
            </a:r>
            <a:endParaRPr/>
          </a:p>
          <a:p>
            <a:pPr marL="0" lvl="0" indent="0" algn="l" rtl="0">
              <a:spcBef>
                <a:spcPts val="0"/>
              </a:spcBef>
              <a:spcAft>
                <a:spcPts val="0"/>
              </a:spcAft>
              <a:buNone/>
            </a:pPr>
            <a:endParaRPr/>
          </a:p>
          <a:p>
            <a:pPr marL="0" lvl="0" indent="0" algn="l" rtl="0">
              <a:spcBef>
                <a:spcPts val="0"/>
              </a:spcBef>
              <a:spcAft>
                <a:spcPts val="0"/>
              </a:spcAft>
              <a:buNone/>
            </a:pPr>
            <a:r>
              <a:rPr lang="en-CA"/>
              <a:t>Next, we transform some Character variables into Numeric. </a:t>
            </a:r>
            <a:r>
              <a:rPr lang="en-CA">
                <a:solidFill>
                  <a:schemeClr val="dk1"/>
                </a:solidFill>
              </a:rPr>
              <a:t>Unexpectedly RSG, AL and DN variables are recognized as character in this data set because of including blank spaces. So we transformed those variables into Numeric.</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CA">
                <a:solidFill>
                  <a:schemeClr val="dk1"/>
                </a:solidFill>
              </a:rPr>
              <a:t>Then, we transform some Character variables into factor as well. In this case, we made YR, REG and TP variables factorized.</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0.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229575" y="1184650"/>
            <a:ext cx="8811300" cy="1603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dirty="0">
                <a:latin typeface="Times New Roman"/>
                <a:ea typeface="Times New Roman"/>
                <a:cs typeface="Times New Roman"/>
                <a:sym typeface="Times New Roman"/>
              </a:rPr>
              <a:t>Data handling and decision making in wine data</a:t>
            </a:r>
            <a:br>
              <a:rPr lang="en-CA" b="1" dirty="0">
                <a:latin typeface="Times New Roman"/>
                <a:ea typeface="Times New Roman"/>
                <a:cs typeface="Times New Roman"/>
                <a:sym typeface="Times New Roman"/>
              </a:rPr>
            </a:br>
            <a:endParaRPr lang="en-CA" b="1" dirty="0">
              <a:latin typeface="Times New Roman"/>
              <a:ea typeface="Times New Roman"/>
              <a:cs typeface="Times New Roman"/>
              <a:sym typeface="Times New Roman"/>
            </a:endParaRPr>
          </a:p>
        </p:txBody>
      </p:sp>
      <p:pic>
        <p:nvPicPr>
          <p:cNvPr id="66" name="Google Shape;66;p13"/>
          <p:cNvPicPr preferRelativeResize="0"/>
          <p:nvPr/>
        </p:nvPicPr>
        <p:blipFill>
          <a:blip r:embed="rId3">
            <a:alphaModFix/>
          </a:blip>
          <a:stretch>
            <a:fillRect/>
          </a:stretch>
        </p:blipFill>
        <p:spPr>
          <a:xfrm>
            <a:off x="5684475" y="56625"/>
            <a:ext cx="3425175" cy="822850"/>
          </a:xfrm>
          <a:prstGeom prst="rect">
            <a:avLst/>
          </a:prstGeom>
          <a:noFill/>
          <a:ln>
            <a:noFill/>
          </a:ln>
        </p:spPr>
      </p:pic>
      <p:sp>
        <p:nvSpPr>
          <p:cNvPr id="67" name="Google Shape;67;p13"/>
          <p:cNvSpPr txBox="1"/>
          <p:nvPr/>
        </p:nvSpPr>
        <p:spPr>
          <a:xfrm>
            <a:off x="4614225" y="3157100"/>
            <a:ext cx="2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0. Variable Analysis</a:t>
            </a:r>
            <a:endParaRPr b="1">
              <a:latin typeface="Times New Roman"/>
              <a:ea typeface="Times New Roman"/>
              <a:cs typeface="Times New Roman"/>
              <a:sym typeface="Times New Roman"/>
            </a:endParaRPr>
          </a:p>
        </p:txBody>
      </p:sp>
      <p:sp>
        <p:nvSpPr>
          <p:cNvPr id="164" name="Google Shape;164;p22"/>
          <p:cNvSpPr txBox="1">
            <a:spLocks noGrp="1"/>
          </p:cNvSpPr>
          <p:nvPr>
            <p:ph type="body" idx="2"/>
          </p:nvPr>
        </p:nvSpPr>
        <p:spPr>
          <a:xfrm>
            <a:off x="352950" y="1446575"/>
            <a:ext cx="8438100" cy="72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CA" b="1" dirty="0">
                <a:latin typeface="Times New Roman" panose="02020603050405020304" pitchFamily="18" charset="0"/>
                <a:cs typeface="Times New Roman" panose="02020603050405020304" pitchFamily="18" charset="0"/>
              </a:rPr>
              <a:t>Step 0-4. Check the structure of </a:t>
            </a:r>
            <a:r>
              <a:rPr lang="en-CA" b="1" dirty="0" err="1">
                <a:latin typeface="Times New Roman" panose="02020603050405020304" pitchFamily="18" charset="0"/>
                <a:cs typeface="Times New Roman" panose="02020603050405020304" pitchFamily="18" charset="0"/>
              </a:rPr>
              <a:t>BurgundySip</a:t>
            </a:r>
            <a:r>
              <a:rPr lang="en-CA" b="1" dirty="0">
                <a:latin typeface="Times New Roman" panose="02020603050405020304" pitchFamily="18" charset="0"/>
                <a:cs typeface="Times New Roman" panose="02020603050405020304" pitchFamily="18" charset="0"/>
              </a:rPr>
              <a:t> dataset</a:t>
            </a:r>
            <a:endParaRPr dirty="0">
              <a:latin typeface="Times New Roman" panose="02020603050405020304" pitchFamily="18" charset="0"/>
              <a:cs typeface="Times New Roman" panose="02020603050405020304" pitchFamily="18" charset="0"/>
            </a:endParaRPr>
          </a:p>
        </p:txBody>
      </p:sp>
      <p:sp>
        <p:nvSpPr>
          <p:cNvPr id="165" name="Google Shape;165;p22"/>
          <p:cNvSpPr/>
          <p:nvPr/>
        </p:nvSpPr>
        <p:spPr>
          <a:xfrm>
            <a:off x="422863" y="1842600"/>
            <a:ext cx="8298300" cy="28083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422850" y="2069250"/>
            <a:ext cx="8298300" cy="29166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422863" y="1935875"/>
            <a:ext cx="8298300" cy="2493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txBox="1"/>
          <p:nvPr/>
        </p:nvSpPr>
        <p:spPr>
          <a:xfrm>
            <a:off x="551788" y="1846400"/>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str(BurgundySip);</a:t>
            </a:r>
            <a:endParaRPr sz="1000" b="1">
              <a:solidFill>
                <a:schemeClr val="lt1"/>
              </a:solidFill>
              <a:latin typeface="Roboto"/>
              <a:ea typeface="Roboto"/>
              <a:cs typeface="Roboto"/>
              <a:sym typeface="Roboto"/>
            </a:endParaRPr>
          </a:p>
        </p:txBody>
      </p:sp>
      <p:sp>
        <p:nvSpPr>
          <p:cNvPr id="169" name="Google Shape;169;p22"/>
          <p:cNvSpPr txBox="1"/>
          <p:nvPr/>
        </p:nvSpPr>
        <p:spPr>
          <a:xfrm>
            <a:off x="551788" y="2294425"/>
            <a:ext cx="78630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'data.frame':	7500 obs. of  14 variables:</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SN  : chr  "W4339-20718" "W9737-31436" "W8398-63402" "W4418-44312"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NAME: chr  "A Coroa" "Aalto" "Aalto" "Aalto"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WINE: chr  "200 Cestos Godello" "Blanco de Parcela" "PS (Pagos Seleccionados) Ribera del Duero"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YR  : Ord.factor w/ 112 levels "1910"&lt;"1911"&lt;..: 111 110 102 106 107 108 109 110 103 107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REG : Factor w/ 76 levels "Abona","Alella",..: 73 58 58 58 58 58 58 58 58 58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TP  : Factor w/ 21 levels "Albarino","Cabernet Sauvignon",..: NA 21 12 12 12 12 12 12 12 12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RT  : num  4.06 4.21 4.31 4.43 4.32 4.37 4.34 4.32 4.09 4.31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NUMR: int  33 80 2207 2858 4411 3383 3239 1108 2844 1884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PR  : num  23.7 41.9 64 172.5 78.7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BD  : int  NA NA 5 5 5 5 5 5 NA 5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ACD : int  NA NA 3 3 3 3 3 3 NA 3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RSG : num  9.99 8.94 8.22 7 NA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AL  : num  11.1 11.6 11.9 11.4 NA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 DN  : num  0.996 0.996 0.995 0.996 NA ...</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170" name="Google Shape;17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0. Variable Analysis</a:t>
            </a:r>
            <a:endParaRPr b="1">
              <a:latin typeface="Times New Roman"/>
              <a:ea typeface="Times New Roman"/>
              <a:cs typeface="Times New Roman"/>
              <a:sym typeface="Times New Roman"/>
            </a:endParaRPr>
          </a:p>
        </p:txBody>
      </p:sp>
      <p:sp>
        <p:nvSpPr>
          <p:cNvPr id="176" name="Google Shape;176;p23"/>
          <p:cNvSpPr txBox="1">
            <a:spLocks noGrp="1"/>
          </p:cNvSpPr>
          <p:nvPr>
            <p:ph type="body" idx="2"/>
          </p:nvPr>
        </p:nvSpPr>
        <p:spPr>
          <a:xfrm>
            <a:off x="352950" y="1446575"/>
            <a:ext cx="8438100" cy="72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CA" b="1" dirty="0">
                <a:latin typeface="Times New Roman" panose="02020603050405020304" pitchFamily="18" charset="0"/>
                <a:cs typeface="Times New Roman" panose="02020603050405020304" pitchFamily="18" charset="0"/>
              </a:rPr>
              <a:t>Step 0-5. Check the summary of </a:t>
            </a:r>
            <a:r>
              <a:rPr lang="en-CA" b="1" dirty="0" err="1">
                <a:latin typeface="Times New Roman" panose="02020603050405020304" pitchFamily="18" charset="0"/>
                <a:cs typeface="Times New Roman" panose="02020603050405020304" pitchFamily="18" charset="0"/>
              </a:rPr>
              <a:t>BurgundySip</a:t>
            </a:r>
            <a:r>
              <a:rPr lang="en-CA" b="1" dirty="0">
                <a:latin typeface="Times New Roman" panose="02020603050405020304" pitchFamily="18" charset="0"/>
                <a:cs typeface="Times New Roman" panose="02020603050405020304" pitchFamily="18" charset="0"/>
              </a:rPr>
              <a:t> dataset</a:t>
            </a:r>
            <a:endParaRPr dirty="0">
              <a:latin typeface="Times New Roman" panose="02020603050405020304" pitchFamily="18" charset="0"/>
              <a:cs typeface="Times New Roman" panose="02020603050405020304" pitchFamily="18" charset="0"/>
            </a:endParaRPr>
          </a:p>
        </p:txBody>
      </p:sp>
      <p:sp>
        <p:nvSpPr>
          <p:cNvPr id="177" name="Google Shape;177;p23"/>
          <p:cNvSpPr/>
          <p:nvPr/>
        </p:nvSpPr>
        <p:spPr>
          <a:xfrm>
            <a:off x="422875" y="1842600"/>
            <a:ext cx="8298300" cy="20988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422850" y="2069250"/>
            <a:ext cx="8298300" cy="18720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422863" y="1935875"/>
            <a:ext cx="8298300" cy="2493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txBox="1"/>
          <p:nvPr/>
        </p:nvSpPr>
        <p:spPr>
          <a:xfrm>
            <a:off x="551788" y="1846400"/>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summary(BurgundySip);</a:t>
            </a:r>
            <a:endParaRPr sz="1000" b="1">
              <a:solidFill>
                <a:schemeClr val="lt1"/>
              </a:solidFill>
              <a:latin typeface="Roboto"/>
              <a:ea typeface="Roboto"/>
              <a:cs typeface="Roboto"/>
              <a:sym typeface="Roboto"/>
            </a:endParaRPr>
          </a:p>
        </p:txBody>
      </p:sp>
      <p:sp>
        <p:nvSpPr>
          <p:cNvPr id="181" name="Google Shape;181;p23"/>
          <p:cNvSpPr txBox="1"/>
          <p:nvPr/>
        </p:nvSpPr>
        <p:spPr>
          <a:xfrm>
            <a:off x="551788" y="2294425"/>
            <a:ext cx="7863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                          REG                                              TP                         RT                        NUMR                    PR                           BD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Rioja                     :2433   Rioja Red                     :2354    Min.      :3.920    Min.       :   25.0    Min.        :   4.99    Min.       :2.000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Ribera del Duero:1409   Ribera Del Duero Red:1406    1st Qu. :4.020    1st Qu.  :  389.0   1st Qu.  :  18.90    1st Qu.  :4.000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Priorato                : 677    Red                               : 848     Median :4.100    Median :  404.0   Median  :  28.53    Median :4.000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Toro                      : 297    Priorat Red                   : 666    Mean    :4.154    Mean    :  451.1    Mean     :  58.21    Mean    :4.158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Vino de Espana  : 261    Tempranillo                 : 291     3rd Qu. :4.270    3rd Qu. :  415.0    3rd Qu.  :  51.35    3rd Qu.:5.000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(Other)                 :2380   (Other)                         :1354    Max.     :4.990    Max.     :32624.0   Max.   :3119.08    Max.    :5.000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NA's                      :43       NA's                               : 581     NA's      :9                                             NA's               :58    NA's    :1169 </a:t>
            </a:r>
            <a:endParaRPr sz="1000" b="1">
              <a:solidFill>
                <a:schemeClr val="lt1"/>
              </a:solidFill>
              <a:latin typeface="Roboto"/>
              <a:ea typeface="Roboto"/>
              <a:cs typeface="Roboto"/>
              <a:sym typeface="Roboto"/>
            </a:endParaRPr>
          </a:p>
        </p:txBody>
      </p:sp>
      <p:sp>
        <p:nvSpPr>
          <p:cNvPr id="182" name="Google Shape;18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0. Variable Analysis</a:t>
            </a:r>
            <a:endParaRPr b="1">
              <a:latin typeface="Times New Roman"/>
              <a:ea typeface="Times New Roman"/>
              <a:cs typeface="Times New Roman"/>
              <a:sym typeface="Times New Roman"/>
            </a:endParaRPr>
          </a:p>
        </p:txBody>
      </p:sp>
      <p:sp>
        <p:nvSpPr>
          <p:cNvPr id="188" name="Google Shape;188;p24"/>
          <p:cNvSpPr txBox="1">
            <a:spLocks noGrp="1"/>
          </p:cNvSpPr>
          <p:nvPr>
            <p:ph type="body" idx="2"/>
          </p:nvPr>
        </p:nvSpPr>
        <p:spPr>
          <a:xfrm>
            <a:off x="352950" y="1446575"/>
            <a:ext cx="8438100" cy="72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CA" b="1" dirty="0">
                <a:latin typeface="Times New Roman" panose="02020603050405020304" pitchFamily="18" charset="0"/>
                <a:cs typeface="Times New Roman" panose="02020603050405020304" pitchFamily="18" charset="0"/>
              </a:rPr>
              <a:t>Step 0-6. Check the correlations of all numeric variables in </a:t>
            </a:r>
            <a:r>
              <a:rPr lang="en-CA" b="1" dirty="0" err="1">
                <a:latin typeface="Times New Roman" panose="02020603050405020304" pitchFamily="18" charset="0"/>
                <a:cs typeface="Times New Roman" panose="02020603050405020304" pitchFamily="18" charset="0"/>
              </a:rPr>
              <a:t>BurgundySip</a:t>
            </a:r>
            <a:r>
              <a:rPr lang="en-CA" b="1" dirty="0">
                <a:latin typeface="Times New Roman" panose="02020603050405020304" pitchFamily="18" charset="0"/>
                <a:cs typeface="Times New Roman" panose="02020603050405020304" pitchFamily="18" charset="0"/>
              </a:rPr>
              <a:t> dataset</a:t>
            </a:r>
            <a:endParaRPr dirty="0">
              <a:latin typeface="Times New Roman" panose="02020603050405020304" pitchFamily="18" charset="0"/>
              <a:cs typeface="Times New Roman" panose="02020603050405020304" pitchFamily="18" charset="0"/>
            </a:endParaRPr>
          </a:p>
        </p:txBody>
      </p:sp>
      <p:sp>
        <p:nvSpPr>
          <p:cNvPr id="189" name="Google Shape;189;p24"/>
          <p:cNvSpPr/>
          <p:nvPr/>
        </p:nvSpPr>
        <p:spPr>
          <a:xfrm>
            <a:off x="422875" y="1842600"/>
            <a:ext cx="8298300" cy="20988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422850" y="2069250"/>
            <a:ext cx="8298300" cy="30744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422863" y="1935875"/>
            <a:ext cx="8298300" cy="2493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txBox="1"/>
          <p:nvPr/>
        </p:nvSpPr>
        <p:spPr>
          <a:xfrm>
            <a:off x="551788" y="1846400"/>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chart.Correlation(sapply(BurgundySip[, -c(</a:t>
            </a:r>
            <a:r>
              <a:rPr lang="en-CA" sz="1000" b="1">
                <a:solidFill>
                  <a:srgbClr val="B4A7D6"/>
                </a:solidFill>
                <a:latin typeface="Roboto"/>
                <a:ea typeface="Roboto"/>
                <a:cs typeface="Roboto"/>
                <a:sym typeface="Roboto"/>
              </a:rPr>
              <a:t>1</a:t>
            </a:r>
            <a:r>
              <a:rPr lang="en-CA" sz="1000" b="1">
                <a:solidFill>
                  <a:schemeClr val="lt1"/>
                </a:solidFill>
                <a:latin typeface="Roboto"/>
                <a:ea typeface="Roboto"/>
                <a:cs typeface="Roboto"/>
                <a:sym typeface="Roboto"/>
              </a:rPr>
              <a:t>, </a:t>
            </a:r>
            <a:r>
              <a:rPr lang="en-CA" sz="1000" b="1">
                <a:solidFill>
                  <a:srgbClr val="B4A7D6"/>
                </a:solidFill>
                <a:latin typeface="Roboto"/>
                <a:ea typeface="Roboto"/>
                <a:cs typeface="Roboto"/>
                <a:sym typeface="Roboto"/>
              </a:rPr>
              <a:t>2</a:t>
            </a:r>
            <a:r>
              <a:rPr lang="en-CA" sz="1000" b="1">
                <a:solidFill>
                  <a:schemeClr val="lt1"/>
                </a:solidFill>
                <a:latin typeface="Roboto"/>
                <a:ea typeface="Roboto"/>
                <a:cs typeface="Roboto"/>
                <a:sym typeface="Roboto"/>
              </a:rPr>
              <a:t>, </a:t>
            </a:r>
            <a:r>
              <a:rPr lang="en-CA" sz="1000" b="1">
                <a:solidFill>
                  <a:srgbClr val="B4A7D6"/>
                </a:solidFill>
                <a:latin typeface="Roboto"/>
                <a:ea typeface="Roboto"/>
                <a:cs typeface="Roboto"/>
                <a:sym typeface="Roboto"/>
              </a:rPr>
              <a:t>3</a:t>
            </a:r>
            <a:r>
              <a:rPr lang="en-CA" sz="1000" b="1">
                <a:solidFill>
                  <a:schemeClr val="lt1"/>
                </a:solidFill>
                <a:latin typeface="Roboto"/>
                <a:ea typeface="Roboto"/>
                <a:cs typeface="Roboto"/>
                <a:sym typeface="Roboto"/>
              </a:rPr>
              <a:t>)], as.numeric));</a:t>
            </a:r>
            <a:endParaRPr sz="1000" b="1">
              <a:solidFill>
                <a:schemeClr val="lt1"/>
              </a:solidFill>
              <a:latin typeface="Roboto"/>
              <a:ea typeface="Roboto"/>
              <a:cs typeface="Roboto"/>
              <a:sym typeface="Roboto"/>
            </a:endParaRPr>
          </a:p>
        </p:txBody>
      </p:sp>
      <p:pic>
        <p:nvPicPr>
          <p:cNvPr id="193" name="Google Shape;193;p24"/>
          <p:cNvPicPr preferRelativeResize="0"/>
          <p:nvPr/>
        </p:nvPicPr>
        <p:blipFill>
          <a:blip r:embed="rId3">
            <a:alphaModFix/>
          </a:blip>
          <a:stretch>
            <a:fillRect/>
          </a:stretch>
        </p:blipFill>
        <p:spPr>
          <a:xfrm>
            <a:off x="1940600" y="2212150"/>
            <a:ext cx="5057900" cy="2931501"/>
          </a:xfrm>
          <a:prstGeom prst="rect">
            <a:avLst/>
          </a:prstGeom>
          <a:noFill/>
          <a:ln>
            <a:noFill/>
          </a:ln>
        </p:spPr>
      </p:pic>
      <p:sp>
        <p:nvSpPr>
          <p:cNvPr id="194" name="Google Shape;1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1. Treat Duplicates</a:t>
            </a:r>
            <a:endParaRPr b="1">
              <a:latin typeface="Times New Roman"/>
              <a:ea typeface="Times New Roman"/>
              <a:cs typeface="Times New Roman"/>
              <a:sym typeface="Times New Roman"/>
            </a:endParaRPr>
          </a:p>
        </p:txBody>
      </p:sp>
      <p:sp>
        <p:nvSpPr>
          <p:cNvPr id="200" name="Google Shape;200;p25"/>
          <p:cNvSpPr txBox="1">
            <a:spLocks noGrp="1"/>
          </p:cNvSpPr>
          <p:nvPr>
            <p:ph type="body" idx="2"/>
          </p:nvPr>
        </p:nvSpPr>
        <p:spPr>
          <a:xfrm>
            <a:off x="352950" y="1446575"/>
            <a:ext cx="8438100" cy="72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CA" b="1"/>
              <a:t>Strategy</a:t>
            </a:r>
            <a:endParaRPr/>
          </a:p>
        </p:txBody>
      </p:sp>
      <p:pic>
        <p:nvPicPr>
          <p:cNvPr id="201" name="Google Shape;201;p25"/>
          <p:cNvPicPr preferRelativeResize="0"/>
          <p:nvPr/>
        </p:nvPicPr>
        <p:blipFill>
          <a:blip r:embed="rId3">
            <a:alphaModFix/>
          </a:blip>
          <a:stretch>
            <a:fillRect/>
          </a:stretch>
        </p:blipFill>
        <p:spPr>
          <a:xfrm>
            <a:off x="511813" y="1850575"/>
            <a:ext cx="8120381" cy="3179950"/>
          </a:xfrm>
          <a:prstGeom prst="rect">
            <a:avLst/>
          </a:prstGeom>
          <a:noFill/>
          <a:ln>
            <a:noFill/>
          </a:ln>
        </p:spPr>
      </p:pic>
      <p:sp>
        <p:nvSpPr>
          <p:cNvPr id="202" name="Google Shape;20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1. Treat Duplicates</a:t>
            </a:r>
            <a:endParaRPr b="1">
              <a:latin typeface="Times New Roman"/>
              <a:ea typeface="Times New Roman"/>
              <a:cs typeface="Times New Roman"/>
              <a:sym typeface="Times New Roman"/>
            </a:endParaRPr>
          </a:p>
        </p:txBody>
      </p:sp>
      <p:pic>
        <p:nvPicPr>
          <p:cNvPr id="208" name="Google Shape;208;p26"/>
          <p:cNvPicPr preferRelativeResize="0"/>
          <p:nvPr/>
        </p:nvPicPr>
        <p:blipFill>
          <a:blip r:embed="rId3">
            <a:alphaModFix/>
          </a:blip>
          <a:stretch>
            <a:fillRect/>
          </a:stretch>
        </p:blipFill>
        <p:spPr>
          <a:xfrm>
            <a:off x="511813" y="1850575"/>
            <a:ext cx="8120381" cy="3179950"/>
          </a:xfrm>
          <a:prstGeom prst="rect">
            <a:avLst/>
          </a:prstGeom>
          <a:noFill/>
          <a:ln>
            <a:noFill/>
          </a:ln>
        </p:spPr>
      </p:pic>
      <p:sp>
        <p:nvSpPr>
          <p:cNvPr id="209" name="Google Shape;209;p26"/>
          <p:cNvSpPr/>
          <p:nvPr/>
        </p:nvSpPr>
        <p:spPr>
          <a:xfrm>
            <a:off x="2926375" y="1537150"/>
            <a:ext cx="6158400" cy="356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1803175" y="1537150"/>
            <a:ext cx="1123200" cy="3567000"/>
          </a:xfrm>
          <a:prstGeom prst="rect">
            <a:avLst/>
          </a:prstGeom>
          <a:gradFill>
            <a:gsLst>
              <a:gs pos="0">
                <a:srgbClr val="FFFFFF">
                  <a:alpha val="0"/>
                </a:srgbClr>
              </a:gs>
              <a:gs pos="100000">
                <a:srgbClr val="FFFF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txBox="1">
            <a:spLocks noGrp="1"/>
          </p:cNvSpPr>
          <p:nvPr>
            <p:ph type="body" idx="2"/>
          </p:nvPr>
        </p:nvSpPr>
        <p:spPr>
          <a:xfrm>
            <a:off x="3202850" y="1446575"/>
            <a:ext cx="5744100" cy="3464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CA" b="1" dirty="0">
                <a:latin typeface="Times New Roman" panose="02020603050405020304" pitchFamily="18" charset="0"/>
                <a:cs typeface="Times New Roman" panose="02020603050405020304" pitchFamily="18" charset="0"/>
              </a:rPr>
              <a:t>Step 1. Handle missing values of SN</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SN is unique for each wines. And every observations which have same SN are duplicated with other variables excepting for RSG, AL and DN. </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We remove the duplicated observations by SN. And fortunately there are only two SNs are missing.</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1200"/>
              </a:spcAft>
              <a:buNone/>
            </a:pPr>
            <a:endParaRPr dirty="0"/>
          </a:p>
        </p:txBody>
      </p:sp>
      <p:sp>
        <p:nvSpPr>
          <p:cNvPr id="212" name="Google Shape;212;p26"/>
          <p:cNvSpPr/>
          <p:nvPr/>
        </p:nvSpPr>
        <p:spPr>
          <a:xfrm>
            <a:off x="3246475" y="3025000"/>
            <a:ext cx="5518200" cy="14190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246475" y="3251650"/>
            <a:ext cx="5518200" cy="11922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246475" y="3118275"/>
            <a:ext cx="5518200" cy="7110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txBox="1"/>
          <p:nvPr/>
        </p:nvSpPr>
        <p:spPr>
          <a:xfrm>
            <a:off x="3332213" y="3028800"/>
            <a:ext cx="5228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sum(is.na(BurgundySip$SN));</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BurgundySip$SN[c(</a:t>
            </a:r>
            <a:r>
              <a:rPr lang="en-CA" sz="1000" b="1">
                <a:solidFill>
                  <a:srgbClr val="B4A7D6"/>
                </a:solidFill>
                <a:latin typeface="Roboto"/>
                <a:ea typeface="Roboto"/>
                <a:cs typeface="Roboto"/>
                <a:sym typeface="Roboto"/>
              </a:rPr>
              <a:t>727</a:t>
            </a:r>
            <a:r>
              <a:rPr lang="en-CA" sz="1000" b="1">
                <a:solidFill>
                  <a:schemeClr val="lt1"/>
                </a:solidFill>
                <a:latin typeface="Roboto"/>
                <a:ea typeface="Roboto"/>
                <a:cs typeface="Roboto"/>
                <a:sym typeface="Roboto"/>
              </a:rPr>
              <a:t>, </a:t>
            </a:r>
            <a:r>
              <a:rPr lang="en-CA" sz="1000" b="1">
                <a:solidFill>
                  <a:srgbClr val="B4A7D6"/>
                </a:solidFill>
                <a:latin typeface="Roboto"/>
                <a:ea typeface="Roboto"/>
                <a:cs typeface="Roboto"/>
                <a:sym typeface="Roboto"/>
              </a:rPr>
              <a:t>730</a:t>
            </a:r>
            <a:r>
              <a:rPr lang="en-CA" sz="1000" b="1">
                <a:solidFill>
                  <a:schemeClr val="lt1"/>
                </a:solidFill>
                <a:latin typeface="Roboto"/>
                <a:ea typeface="Roboto"/>
                <a:cs typeface="Roboto"/>
                <a:sym typeface="Roboto"/>
              </a:rPr>
              <a:t>, </a:t>
            </a:r>
            <a:r>
              <a:rPr lang="en-CA" sz="1000" b="1">
                <a:solidFill>
                  <a:srgbClr val="B4A7D6"/>
                </a:solidFill>
                <a:latin typeface="Roboto"/>
                <a:ea typeface="Roboto"/>
                <a:cs typeface="Roboto"/>
                <a:sym typeface="Roboto"/>
              </a:rPr>
              <a:t>733</a:t>
            </a:r>
            <a:r>
              <a:rPr lang="en-CA" sz="1000" b="1">
                <a:solidFill>
                  <a:schemeClr val="lt1"/>
                </a:solidFill>
                <a:latin typeface="Roboto"/>
                <a:ea typeface="Roboto"/>
                <a:cs typeface="Roboto"/>
                <a:sym typeface="Roboto"/>
              </a:rPr>
              <a:t>)] &lt;- BurgundySip$SN[c(</a:t>
            </a:r>
            <a:r>
              <a:rPr lang="en-CA" sz="1000" b="1">
                <a:solidFill>
                  <a:srgbClr val="B4A7D6"/>
                </a:solidFill>
                <a:latin typeface="Roboto"/>
                <a:ea typeface="Roboto"/>
                <a:cs typeface="Roboto"/>
                <a:sym typeface="Roboto"/>
              </a:rPr>
              <a:t>726</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BurgundySip$SN[</a:t>
            </a:r>
            <a:r>
              <a:rPr lang="en-CA" sz="1000" b="1">
                <a:solidFill>
                  <a:srgbClr val="B4A7D6"/>
                </a:solidFill>
                <a:latin typeface="Roboto"/>
                <a:ea typeface="Roboto"/>
                <a:cs typeface="Roboto"/>
                <a:sym typeface="Roboto"/>
              </a:rPr>
              <a:t>2072</a:t>
            </a:r>
            <a:r>
              <a:rPr lang="en-CA" sz="1000" b="1">
                <a:solidFill>
                  <a:schemeClr val="lt1"/>
                </a:solidFill>
                <a:latin typeface="Roboto"/>
                <a:ea typeface="Roboto"/>
                <a:cs typeface="Roboto"/>
                <a:sym typeface="Roboto"/>
              </a:rPr>
              <a:t>:</a:t>
            </a:r>
            <a:r>
              <a:rPr lang="en-CA" sz="1000" b="1">
                <a:solidFill>
                  <a:srgbClr val="B4A7D6"/>
                </a:solidFill>
                <a:latin typeface="Roboto"/>
                <a:ea typeface="Roboto"/>
                <a:cs typeface="Roboto"/>
                <a:sym typeface="Roboto"/>
              </a:rPr>
              <a:t>2115</a:t>
            </a:r>
            <a:r>
              <a:rPr lang="en-CA" sz="1000" b="1">
                <a:solidFill>
                  <a:schemeClr val="lt1"/>
                </a:solidFill>
                <a:latin typeface="Roboto"/>
                <a:ea typeface="Roboto"/>
                <a:cs typeface="Roboto"/>
                <a:sym typeface="Roboto"/>
              </a:rPr>
              <a:t>] &lt;- BurgundySip$SN[c(</a:t>
            </a:r>
            <a:r>
              <a:rPr lang="en-CA" sz="1000" b="1">
                <a:solidFill>
                  <a:srgbClr val="B4A7D6"/>
                </a:solidFill>
                <a:latin typeface="Roboto"/>
                <a:ea typeface="Roboto"/>
                <a:cs typeface="Roboto"/>
                <a:sym typeface="Roboto"/>
              </a:rPr>
              <a:t>2071</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sum(is.na(BurgundySip$SN));</a:t>
            </a:r>
            <a:endParaRPr sz="1000" b="1">
              <a:solidFill>
                <a:schemeClr val="lt1"/>
              </a:solidFill>
              <a:latin typeface="Roboto"/>
              <a:ea typeface="Roboto"/>
              <a:cs typeface="Roboto"/>
              <a:sym typeface="Roboto"/>
            </a:endParaRPr>
          </a:p>
        </p:txBody>
      </p:sp>
      <p:sp>
        <p:nvSpPr>
          <p:cNvPr id="216" name="Google Shape;216;p26"/>
          <p:cNvSpPr txBox="1"/>
          <p:nvPr/>
        </p:nvSpPr>
        <p:spPr>
          <a:xfrm>
            <a:off x="3391225" y="3892125"/>
            <a:ext cx="522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[1] 47</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[1] 0</a:t>
            </a:r>
            <a:endParaRPr sz="1000" b="1">
              <a:solidFill>
                <a:schemeClr val="lt1"/>
              </a:solidFill>
              <a:latin typeface="Roboto"/>
              <a:ea typeface="Roboto"/>
              <a:cs typeface="Roboto"/>
              <a:sym typeface="Roboto"/>
            </a:endParaRPr>
          </a:p>
        </p:txBody>
      </p:sp>
      <p:sp>
        <p:nvSpPr>
          <p:cNvPr id="217" name="Google Shape;21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1. Treat Duplicates</a:t>
            </a:r>
            <a:endParaRPr b="1">
              <a:latin typeface="Times New Roman"/>
              <a:ea typeface="Times New Roman"/>
              <a:cs typeface="Times New Roman"/>
              <a:sym typeface="Times New Roman"/>
            </a:endParaRPr>
          </a:p>
        </p:txBody>
      </p:sp>
      <p:pic>
        <p:nvPicPr>
          <p:cNvPr id="223" name="Google Shape;223;p27"/>
          <p:cNvPicPr preferRelativeResize="0"/>
          <p:nvPr/>
        </p:nvPicPr>
        <p:blipFill rotWithShape="1">
          <a:blip r:embed="rId3">
            <a:alphaModFix/>
          </a:blip>
          <a:srcRect l="60556"/>
          <a:stretch/>
        </p:blipFill>
        <p:spPr>
          <a:xfrm>
            <a:off x="0" y="1840725"/>
            <a:ext cx="3202852" cy="3179950"/>
          </a:xfrm>
          <a:prstGeom prst="rect">
            <a:avLst/>
          </a:prstGeom>
          <a:noFill/>
          <a:ln>
            <a:noFill/>
          </a:ln>
        </p:spPr>
      </p:pic>
      <p:sp>
        <p:nvSpPr>
          <p:cNvPr id="224" name="Google Shape;224;p27"/>
          <p:cNvSpPr/>
          <p:nvPr/>
        </p:nvSpPr>
        <p:spPr>
          <a:xfrm>
            <a:off x="2926375" y="1537150"/>
            <a:ext cx="6158400" cy="356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1803175" y="1537150"/>
            <a:ext cx="1123200" cy="3567000"/>
          </a:xfrm>
          <a:prstGeom prst="rect">
            <a:avLst/>
          </a:prstGeom>
          <a:gradFill>
            <a:gsLst>
              <a:gs pos="0">
                <a:srgbClr val="FFFFFF">
                  <a:alpha val="0"/>
                </a:srgbClr>
              </a:gs>
              <a:gs pos="100000">
                <a:srgbClr val="FFFF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txBox="1">
            <a:spLocks noGrp="1"/>
          </p:cNvSpPr>
          <p:nvPr>
            <p:ph type="body" idx="2"/>
          </p:nvPr>
        </p:nvSpPr>
        <p:spPr>
          <a:xfrm>
            <a:off x="3202850" y="1446575"/>
            <a:ext cx="5744100" cy="3464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CA" b="1" dirty="0">
                <a:latin typeface="Times New Roman" panose="02020603050405020304" pitchFamily="18" charset="0"/>
                <a:cs typeface="Times New Roman" panose="02020603050405020304" pitchFamily="18" charset="0"/>
              </a:rPr>
              <a:t>Step 2. Aggregate RSG, AL and DN by SN</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These 3 variables are slightly different by each duplicated observations. We can select every aggregate methods such as max(), min(), mean() and median().</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1200"/>
              </a:spcAft>
              <a:buNone/>
            </a:pPr>
            <a:r>
              <a:rPr lang="en-CA" dirty="0">
                <a:latin typeface="Times New Roman" panose="02020603050405020304" pitchFamily="18" charset="0"/>
                <a:cs typeface="Times New Roman" panose="02020603050405020304" pitchFamily="18" charset="0"/>
              </a:rPr>
              <a:t>We use the average for aggregating the records.</a:t>
            </a:r>
            <a:endParaRPr dirty="0">
              <a:latin typeface="Times New Roman" panose="02020603050405020304" pitchFamily="18" charset="0"/>
              <a:cs typeface="Times New Roman" panose="02020603050405020304" pitchFamily="18" charset="0"/>
            </a:endParaRPr>
          </a:p>
        </p:txBody>
      </p:sp>
      <p:sp>
        <p:nvSpPr>
          <p:cNvPr id="227" name="Google Shape;227;p27"/>
          <p:cNvSpPr/>
          <p:nvPr/>
        </p:nvSpPr>
        <p:spPr>
          <a:xfrm>
            <a:off x="3246475" y="3025000"/>
            <a:ext cx="5518200" cy="14190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3246475" y="3251650"/>
            <a:ext cx="5518200" cy="16161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3246475" y="3118275"/>
            <a:ext cx="5518200" cy="6951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txBox="1"/>
          <p:nvPr/>
        </p:nvSpPr>
        <p:spPr>
          <a:xfrm>
            <a:off x="3332225" y="3028800"/>
            <a:ext cx="52287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RemovingDuplicated &lt;- aggregate(cbind(RSG, AL, DN) ~ SN,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data = BurgundySip,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FUN = mean);</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RemovingDuplicated;</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231" name="Google Shape;231;p27"/>
          <p:cNvSpPr txBox="1"/>
          <p:nvPr/>
        </p:nvSpPr>
        <p:spPr>
          <a:xfrm>
            <a:off x="3391225" y="3813375"/>
            <a:ext cx="5228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                          SN           RSG             AL               DN</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1   W1001-62187  9.676400 11.69670 0.9956000</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2   W1003-83159  9.385200 11.32470 0.9954000</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3   W1007-31751 10.637900 11.48690 0.9954000</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4   W1008-45913 11.854237 11.02800 0.9963800</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232" name="Google Shape;232;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1. Treat Duplicates</a:t>
            </a:r>
            <a:endParaRPr b="1">
              <a:latin typeface="Times New Roman"/>
              <a:ea typeface="Times New Roman"/>
              <a:cs typeface="Times New Roman"/>
              <a:sym typeface="Times New Roman"/>
            </a:endParaRPr>
          </a:p>
        </p:txBody>
      </p:sp>
      <p:pic>
        <p:nvPicPr>
          <p:cNvPr id="238" name="Google Shape;238;p28"/>
          <p:cNvPicPr preferRelativeResize="0"/>
          <p:nvPr/>
        </p:nvPicPr>
        <p:blipFill rotWithShape="1">
          <a:blip r:embed="rId3">
            <a:alphaModFix/>
          </a:blip>
          <a:srcRect l="18327"/>
          <a:stretch/>
        </p:blipFill>
        <p:spPr>
          <a:xfrm>
            <a:off x="-1" y="1840725"/>
            <a:ext cx="6631951" cy="3179950"/>
          </a:xfrm>
          <a:prstGeom prst="rect">
            <a:avLst/>
          </a:prstGeom>
          <a:noFill/>
          <a:ln>
            <a:noFill/>
          </a:ln>
        </p:spPr>
      </p:pic>
      <p:sp>
        <p:nvSpPr>
          <p:cNvPr id="239" name="Google Shape;239;p28"/>
          <p:cNvSpPr/>
          <p:nvPr/>
        </p:nvSpPr>
        <p:spPr>
          <a:xfrm>
            <a:off x="2926375" y="1537150"/>
            <a:ext cx="6158400" cy="356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1803175" y="1537150"/>
            <a:ext cx="1123200" cy="3567000"/>
          </a:xfrm>
          <a:prstGeom prst="rect">
            <a:avLst/>
          </a:prstGeom>
          <a:gradFill>
            <a:gsLst>
              <a:gs pos="0">
                <a:srgbClr val="FFFFFF">
                  <a:alpha val="0"/>
                </a:srgbClr>
              </a:gs>
              <a:gs pos="100000">
                <a:srgbClr val="FFFFFF"/>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txBox="1">
            <a:spLocks noGrp="1"/>
          </p:cNvSpPr>
          <p:nvPr>
            <p:ph type="body" idx="2"/>
          </p:nvPr>
        </p:nvSpPr>
        <p:spPr>
          <a:xfrm>
            <a:off x="3202850" y="1446575"/>
            <a:ext cx="5744100" cy="3464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CA" b="1" dirty="0">
                <a:latin typeface="Times New Roman" panose="02020603050405020304" pitchFamily="18" charset="0"/>
                <a:cs typeface="Times New Roman" panose="02020603050405020304" pitchFamily="18" charset="0"/>
              </a:rPr>
              <a:t>Step 3. Impute other variables with non-missing values</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We want to merge other variables (excepting for SN, RSG, AL and DN) into the aggregated table. But by entering values appropriately, missing values can be efficiently removed.</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We return the first non-NA</a:t>
            </a:r>
            <a:r>
              <a:rPr lang="en-CA" dirty="0"/>
              <a:t> value of the </a:t>
            </a:r>
            <a:r>
              <a:rPr lang="en-CA" dirty="0">
                <a:latin typeface="Times New Roman" panose="02020603050405020304" pitchFamily="18" charset="0"/>
                <a:cs typeface="Times New Roman" panose="02020603050405020304" pitchFamily="18" charset="0"/>
              </a:rPr>
              <a:t>NAME column of Observations with the corresponding SN.</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1200"/>
              </a:spcAft>
              <a:buNone/>
            </a:pPr>
            <a:endParaRPr dirty="0"/>
          </a:p>
        </p:txBody>
      </p:sp>
      <p:sp>
        <p:nvSpPr>
          <p:cNvPr id="242" name="Google Shape;242;p28"/>
          <p:cNvSpPr/>
          <p:nvPr/>
        </p:nvSpPr>
        <p:spPr>
          <a:xfrm>
            <a:off x="3246475" y="3113675"/>
            <a:ext cx="5518200" cy="17835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txBox="1"/>
          <p:nvPr/>
        </p:nvSpPr>
        <p:spPr>
          <a:xfrm>
            <a:off x="3332225" y="3235725"/>
            <a:ext cx="52287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rgbClr val="FF0000"/>
                </a:solidFill>
                <a:latin typeface="Roboto"/>
                <a:ea typeface="Roboto"/>
                <a:cs typeface="Roboto"/>
                <a:sym typeface="Roboto"/>
              </a:rPr>
              <a:t>for</a:t>
            </a:r>
            <a:r>
              <a:rPr lang="en-CA" sz="1000" b="1">
                <a:solidFill>
                  <a:schemeClr val="lt1"/>
                </a:solidFill>
                <a:latin typeface="Roboto"/>
                <a:ea typeface="Roboto"/>
                <a:cs typeface="Roboto"/>
                <a:sym typeface="Roboto"/>
              </a:rPr>
              <a:t> (rowIndex </a:t>
            </a:r>
            <a:r>
              <a:rPr lang="en-CA" sz="1000" b="1">
                <a:solidFill>
                  <a:srgbClr val="FF0000"/>
                </a:solidFill>
                <a:latin typeface="Roboto"/>
                <a:ea typeface="Roboto"/>
                <a:cs typeface="Roboto"/>
                <a:sym typeface="Roboto"/>
              </a:rPr>
              <a:t>in</a:t>
            </a:r>
            <a:r>
              <a:rPr lang="en-CA" sz="1000" b="1">
                <a:solidFill>
                  <a:schemeClr val="lt1"/>
                </a:solidFill>
                <a:latin typeface="Roboto"/>
                <a:ea typeface="Roboto"/>
                <a:cs typeface="Roboto"/>
                <a:sym typeface="Roboto"/>
              </a:rPr>
              <a:t> </a:t>
            </a:r>
            <a:r>
              <a:rPr lang="en-CA" sz="1000" b="1">
                <a:solidFill>
                  <a:srgbClr val="B4A7D6"/>
                </a:solidFill>
                <a:latin typeface="Roboto"/>
                <a:ea typeface="Roboto"/>
                <a:cs typeface="Roboto"/>
                <a:sym typeface="Roboto"/>
              </a:rPr>
              <a:t>1</a:t>
            </a:r>
            <a:r>
              <a:rPr lang="en-CA" sz="1000" b="1">
                <a:solidFill>
                  <a:schemeClr val="lt1"/>
                </a:solidFill>
                <a:latin typeface="Roboto"/>
                <a:ea typeface="Roboto"/>
                <a:cs typeface="Roboto"/>
                <a:sym typeface="Roboto"/>
              </a:rPr>
              <a:t>:nrow(RemovingDuplicated))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Duplicated_SN &lt;- subset(BurgundySip,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SN == RemovingDuplicated[rowIndex, </a:t>
            </a:r>
            <a:r>
              <a:rPr lang="en-CA" sz="1000" b="1">
                <a:solidFill>
                  <a:srgbClr val="FFD966"/>
                </a:solidFill>
                <a:latin typeface="Roboto"/>
                <a:ea typeface="Roboto"/>
                <a:cs typeface="Roboto"/>
                <a:sym typeface="Roboto"/>
              </a:rPr>
              <a:t>"SN"</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RemovingDuplicated$NAME[rowIndex] &lt;-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Duplicated_SN[!is.na(Duplicated_SN$NAME), </a:t>
            </a:r>
            <a:r>
              <a:rPr lang="en-CA" sz="1000" b="1">
                <a:solidFill>
                  <a:srgbClr val="FFD966"/>
                </a:solidFill>
                <a:latin typeface="Roboto"/>
                <a:ea typeface="Roboto"/>
                <a:cs typeface="Roboto"/>
                <a:sym typeface="Roboto"/>
              </a:rPr>
              <a:t>"NAME"</a:t>
            </a:r>
            <a:r>
              <a:rPr lang="en-CA" sz="1000" b="1">
                <a:solidFill>
                  <a:schemeClr val="lt1"/>
                </a:solidFill>
                <a:latin typeface="Roboto"/>
                <a:ea typeface="Roboto"/>
                <a:cs typeface="Roboto"/>
                <a:sym typeface="Roboto"/>
              </a:rPr>
              <a:t>][</a:t>
            </a:r>
            <a:r>
              <a:rPr lang="en-CA" sz="1000" b="1">
                <a:solidFill>
                  <a:srgbClr val="B4A7D6"/>
                </a:solidFill>
                <a:latin typeface="Roboto"/>
                <a:ea typeface="Roboto"/>
                <a:cs typeface="Roboto"/>
                <a:sym typeface="Roboto"/>
              </a:rPr>
              <a:t>1</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RemovingDuplicated$WINE[rowIndex] &lt;-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Duplicated_SN[!is.na(Duplicated_SN$WINE), </a:t>
            </a:r>
            <a:r>
              <a:rPr lang="en-CA" sz="1000" b="1">
                <a:solidFill>
                  <a:srgbClr val="FFD966"/>
                </a:solidFill>
                <a:latin typeface="Roboto"/>
                <a:ea typeface="Roboto"/>
                <a:cs typeface="Roboto"/>
                <a:sym typeface="Roboto"/>
              </a:rPr>
              <a:t>"WINE"</a:t>
            </a:r>
            <a:r>
              <a:rPr lang="en-CA" sz="1000" b="1">
                <a:solidFill>
                  <a:schemeClr val="lt1"/>
                </a:solidFill>
                <a:latin typeface="Roboto"/>
                <a:ea typeface="Roboto"/>
                <a:cs typeface="Roboto"/>
                <a:sym typeface="Roboto"/>
              </a:rPr>
              <a:t>][</a:t>
            </a:r>
            <a:r>
              <a:rPr lang="en-CA" sz="1000" b="1">
                <a:solidFill>
                  <a:srgbClr val="B4A7D6"/>
                </a:solidFill>
                <a:latin typeface="Roboto"/>
                <a:ea typeface="Roboto"/>
                <a:cs typeface="Roboto"/>
                <a:sym typeface="Roboto"/>
              </a:rPr>
              <a:t>1</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244" name="Google Shape;24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p:nvPr/>
        </p:nvSpPr>
        <p:spPr>
          <a:xfrm>
            <a:off x="3167975" y="1587500"/>
            <a:ext cx="2933700" cy="3469200"/>
          </a:xfrm>
          <a:prstGeom prst="roundRect">
            <a:avLst>
              <a:gd name="adj" fmla="val 902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6259750" y="1587500"/>
            <a:ext cx="2766300" cy="3425400"/>
          </a:xfrm>
          <a:prstGeom prst="roundRect">
            <a:avLst>
              <a:gd name="adj" fmla="val 914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76200" y="1587500"/>
            <a:ext cx="2933700" cy="3469200"/>
          </a:xfrm>
          <a:prstGeom prst="roundRect">
            <a:avLst>
              <a:gd name="adj" fmla="val 960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2. Treat Outliers</a:t>
            </a:r>
            <a:endParaRPr b="1">
              <a:latin typeface="Times New Roman"/>
              <a:ea typeface="Times New Roman"/>
              <a:cs typeface="Times New Roman"/>
              <a:sym typeface="Times New Roman"/>
            </a:endParaRPr>
          </a:p>
        </p:txBody>
      </p:sp>
      <p:pic>
        <p:nvPicPr>
          <p:cNvPr id="253" name="Google Shape;253;p29"/>
          <p:cNvPicPr preferRelativeResize="0"/>
          <p:nvPr/>
        </p:nvPicPr>
        <p:blipFill rotWithShape="1">
          <a:blip r:embed="rId3">
            <a:alphaModFix/>
          </a:blip>
          <a:srcRect l="5440" t="5720" r="-5440" b="-5720"/>
          <a:stretch/>
        </p:blipFill>
        <p:spPr>
          <a:xfrm>
            <a:off x="226325" y="3324700"/>
            <a:ext cx="2783575" cy="1754176"/>
          </a:xfrm>
          <a:prstGeom prst="rect">
            <a:avLst/>
          </a:prstGeom>
          <a:noFill/>
          <a:ln>
            <a:noFill/>
          </a:ln>
        </p:spPr>
      </p:pic>
      <p:pic>
        <p:nvPicPr>
          <p:cNvPr id="254" name="Google Shape;254;p29"/>
          <p:cNvPicPr preferRelativeResize="0"/>
          <p:nvPr/>
        </p:nvPicPr>
        <p:blipFill>
          <a:blip r:embed="rId4">
            <a:alphaModFix/>
          </a:blip>
          <a:stretch>
            <a:fillRect/>
          </a:stretch>
        </p:blipFill>
        <p:spPr>
          <a:xfrm>
            <a:off x="226325" y="1711775"/>
            <a:ext cx="2633400" cy="1508600"/>
          </a:xfrm>
          <a:prstGeom prst="rect">
            <a:avLst/>
          </a:prstGeom>
          <a:noFill/>
          <a:ln>
            <a:noFill/>
          </a:ln>
        </p:spPr>
      </p:pic>
      <p:pic>
        <p:nvPicPr>
          <p:cNvPr id="255" name="Google Shape;255;p29"/>
          <p:cNvPicPr preferRelativeResize="0"/>
          <p:nvPr/>
        </p:nvPicPr>
        <p:blipFill>
          <a:blip r:embed="rId5">
            <a:alphaModFix/>
          </a:blip>
          <a:stretch>
            <a:fillRect/>
          </a:stretch>
        </p:blipFill>
        <p:spPr>
          <a:xfrm>
            <a:off x="3341375" y="1711775"/>
            <a:ext cx="2633375" cy="1508624"/>
          </a:xfrm>
          <a:prstGeom prst="rect">
            <a:avLst/>
          </a:prstGeom>
          <a:noFill/>
          <a:ln>
            <a:noFill/>
          </a:ln>
        </p:spPr>
      </p:pic>
      <p:pic>
        <p:nvPicPr>
          <p:cNvPr id="256" name="Google Shape;256;p29"/>
          <p:cNvPicPr preferRelativeResize="0"/>
          <p:nvPr/>
        </p:nvPicPr>
        <p:blipFill>
          <a:blip r:embed="rId6">
            <a:alphaModFix/>
          </a:blip>
          <a:stretch>
            <a:fillRect/>
          </a:stretch>
        </p:blipFill>
        <p:spPr>
          <a:xfrm>
            <a:off x="3318137" y="3306715"/>
            <a:ext cx="2633375" cy="1576514"/>
          </a:xfrm>
          <a:prstGeom prst="rect">
            <a:avLst/>
          </a:prstGeom>
          <a:noFill/>
          <a:ln>
            <a:noFill/>
          </a:ln>
        </p:spPr>
      </p:pic>
      <p:pic>
        <p:nvPicPr>
          <p:cNvPr id="257" name="Google Shape;257;p29"/>
          <p:cNvPicPr preferRelativeResize="0"/>
          <p:nvPr/>
        </p:nvPicPr>
        <p:blipFill>
          <a:blip r:embed="rId7">
            <a:alphaModFix/>
          </a:blip>
          <a:stretch>
            <a:fillRect/>
          </a:stretch>
        </p:blipFill>
        <p:spPr>
          <a:xfrm>
            <a:off x="6397775" y="1684450"/>
            <a:ext cx="2519901" cy="1508590"/>
          </a:xfrm>
          <a:prstGeom prst="rect">
            <a:avLst/>
          </a:prstGeom>
          <a:noFill/>
          <a:ln>
            <a:noFill/>
          </a:ln>
        </p:spPr>
      </p:pic>
      <p:pic>
        <p:nvPicPr>
          <p:cNvPr id="258" name="Google Shape;258;p29"/>
          <p:cNvPicPr preferRelativeResize="0"/>
          <p:nvPr/>
        </p:nvPicPr>
        <p:blipFill>
          <a:blip r:embed="rId8">
            <a:alphaModFix/>
          </a:blip>
          <a:stretch>
            <a:fillRect/>
          </a:stretch>
        </p:blipFill>
        <p:spPr>
          <a:xfrm>
            <a:off x="6409950" y="3324700"/>
            <a:ext cx="2519901" cy="1508624"/>
          </a:xfrm>
          <a:prstGeom prst="rect">
            <a:avLst/>
          </a:prstGeom>
          <a:noFill/>
          <a:ln>
            <a:noFill/>
          </a:ln>
        </p:spPr>
      </p:pic>
      <p:sp>
        <p:nvSpPr>
          <p:cNvPr id="259" name="Google Shape;259;p29"/>
          <p:cNvSpPr txBox="1">
            <a:spLocks noGrp="1"/>
          </p:cNvSpPr>
          <p:nvPr>
            <p:ph type="body" idx="2"/>
          </p:nvPr>
        </p:nvSpPr>
        <p:spPr>
          <a:xfrm>
            <a:off x="540300" y="1253450"/>
            <a:ext cx="1982700" cy="6030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1200"/>
              </a:spcAft>
              <a:buNone/>
            </a:pPr>
            <a:r>
              <a:rPr lang="en-CA" b="1"/>
              <a:t>Global Outliers</a:t>
            </a:r>
            <a:endParaRPr/>
          </a:p>
        </p:txBody>
      </p:sp>
      <p:sp>
        <p:nvSpPr>
          <p:cNvPr id="260" name="Google Shape;260;p29"/>
          <p:cNvSpPr txBox="1">
            <a:spLocks noGrp="1"/>
          </p:cNvSpPr>
          <p:nvPr>
            <p:ph type="body" idx="2"/>
          </p:nvPr>
        </p:nvSpPr>
        <p:spPr>
          <a:xfrm>
            <a:off x="3656838" y="1253450"/>
            <a:ext cx="1982700" cy="6030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1200"/>
              </a:spcAft>
              <a:buNone/>
            </a:pPr>
            <a:r>
              <a:rPr lang="en-CA" b="1"/>
              <a:t>Collective Outliers</a:t>
            </a:r>
            <a:endParaRPr/>
          </a:p>
        </p:txBody>
      </p:sp>
      <p:sp>
        <p:nvSpPr>
          <p:cNvPr id="261" name="Google Shape;261;p29"/>
          <p:cNvSpPr txBox="1">
            <a:spLocks noGrp="1"/>
          </p:cNvSpPr>
          <p:nvPr>
            <p:ph type="body" idx="2"/>
          </p:nvPr>
        </p:nvSpPr>
        <p:spPr>
          <a:xfrm>
            <a:off x="6621000" y="1253450"/>
            <a:ext cx="1982700" cy="6030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1200"/>
              </a:spcAft>
              <a:buNone/>
            </a:pPr>
            <a:r>
              <a:rPr lang="en-CA" b="1"/>
              <a:t>Contextual Outliers</a:t>
            </a:r>
            <a:endParaRPr/>
          </a:p>
        </p:txBody>
      </p:sp>
      <p:sp>
        <p:nvSpPr>
          <p:cNvPr id="262" name="Google Shape;26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2. Treat Outliers</a:t>
            </a:r>
            <a:endParaRPr b="1">
              <a:latin typeface="Times New Roman"/>
              <a:ea typeface="Times New Roman"/>
              <a:cs typeface="Times New Roman"/>
              <a:sym typeface="Times New Roman"/>
            </a:endParaRPr>
          </a:p>
        </p:txBody>
      </p:sp>
      <p:pic>
        <p:nvPicPr>
          <p:cNvPr id="268" name="Google Shape;268;p30"/>
          <p:cNvPicPr preferRelativeResize="0"/>
          <p:nvPr/>
        </p:nvPicPr>
        <p:blipFill>
          <a:blip r:embed="rId3">
            <a:alphaModFix/>
          </a:blip>
          <a:stretch>
            <a:fillRect/>
          </a:stretch>
        </p:blipFill>
        <p:spPr>
          <a:xfrm>
            <a:off x="422612" y="1370825"/>
            <a:ext cx="2570325" cy="412475"/>
          </a:xfrm>
          <a:prstGeom prst="rect">
            <a:avLst/>
          </a:prstGeom>
          <a:noFill/>
          <a:ln>
            <a:noFill/>
          </a:ln>
        </p:spPr>
      </p:pic>
      <p:pic>
        <p:nvPicPr>
          <p:cNvPr id="269" name="Google Shape;269;p30"/>
          <p:cNvPicPr preferRelativeResize="0"/>
          <p:nvPr/>
        </p:nvPicPr>
        <p:blipFill>
          <a:blip r:embed="rId4">
            <a:alphaModFix/>
          </a:blip>
          <a:stretch>
            <a:fillRect/>
          </a:stretch>
        </p:blipFill>
        <p:spPr>
          <a:xfrm>
            <a:off x="422613" y="1981800"/>
            <a:ext cx="2570324" cy="407757"/>
          </a:xfrm>
          <a:prstGeom prst="rect">
            <a:avLst/>
          </a:prstGeom>
          <a:noFill/>
          <a:ln>
            <a:noFill/>
          </a:ln>
        </p:spPr>
      </p:pic>
      <p:sp>
        <p:nvSpPr>
          <p:cNvPr id="270" name="Google Shape;270;p30"/>
          <p:cNvSpPr txBox="1">
            <a:spLocks noGrp="1"/>
          </p:cNvSpPr>
          <p:nvPr>
            <p:ph type="body" idx="2"/>
          </p:nvPr>
        </p:nvSpPr>
        <p:spPr>
          <a:xfrm>
            <a:off x="3202850" y="1446575"/>
            <a:ext cx="5744100" cy="34641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CA" b="1" dirty="0">
                <a:latin typeface="Times New Roman" panose="02020603050405020304" pitchFamily="18" charset="0"/>
                <a:cs typeface="Times New Roman" panose="02020603050405020304" pitchFamily="18" charset="0"/>
              </a:rPr>
              <a:t>A large NUMR does not yield a high RT average.</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However, Wines with many testers should be weighted RT by NUMR to consider for their popularity compared to Wines with fewer testers.</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Step 1. Convert NUMR into Z-score</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1200"/>
              </a:spcAft>
              <a:buNone/>
            </a:pPr>
            <a:r>
              <a:rPr lang="en-CA" dirty="0">
                <a:latin typeface="Times New Roman" panose="02020603050405020304" pitchFamily="18" charset="0"/>
                <a:cs typeface="Times New Roman" panose="02020603050405020304" pitchFamily="18" charset="0"/>
              </a:rPr>
              <a:t>Step 2. Create a new column RT_WEI with RT weighted</a:t>
            </a:r>
            <a:endParaRPr dirty="0">
              <a:latin typeface="Times New Roman" panose="02020603050405020304" pitchFamily="18" charset="0"/>
              <a:cs typeface="Times New Roman" panose="02020603050405020304" pitchFamily="18" charset="0"/>
            </a:endParaRPr>
          </a:p>
        </p:txBody>
      </p:sp>
      <p:sp>
        <p:nvSpPr>
          <p:cNvPr id="271" name="Google Shape;271;p30"/>
          <p:cNvSpPr/>
          <p:nvPr/>
        </p:nvSpPr>
        <p:spPr>
          <a:xfrm>
            <a:off x="3315800" y="2699825"/>
            <a:ext cx="5518200" cy="4998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NUMR_Zscores &lt;- (BurgundySip$NUMR - mean(BurgundySip$NUMR)) /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sd(BurgundySip$NUMR);</a:t>
            </a:r>
            <a:endParaRPr sz="1000" b="1">
              <a:solidFill>
                <a:schemeClr val="lt1"/>
              </a:solidFill>
              <a:latin typeface="Roboto"/>
              <a:ea typeface="Roboto"/>
              <a:cs typeface="Roboto"/>
              <a:sym typeface="Roboto"/>
            </a:endParaRPr>
          </a:p>
        </p:txBody>
      </p:sp>
      <p:sp>
        <p:nvSpPr>
          <p:cNvPr id="272" name="Google Shape;272;p30"/>
          <p:cNvSpPr/>
          <p:nvPr/>
        </p:nvSpPr>
        <p:spPr>
          <a:xfrm>
            <a:off x="3315800" y="3776350"/>
            <a:ext cx="5518200" cy="7989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BurgundySip$RT_WEI &lt;- BurgundySip$RT + NUMR_Zscores / 100;</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BurgundySip$RT_WEI &lt;- ifelse(BurgundySip$RT_WEI &gt; 5.0, 5.0,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round(BurgundySip$RT_WEI, 2));</a:t>
            </a:r>
            <a:endParaRPr/>
          </a:p>
        </p:txBody>
      </p:sp>
      <p:sp>
        <p:nvSpPr>
          <p:cNvPr id="273" name="Google Shape;273;p30"/>
          <p:cNvSpPr/>
          <p:nvPr/>
        </p:nvSpPr>
        <p:spPr>
          <a:xfrm>
            <a:off x="1280950" y="1652600"/>
            <a:ext cx="438300" cy="130800"/>
          </a:xfrm>
          <a:prstGeom prst="rect">
            <a:avLst/>
          </a:prstGeom>
          <a:noFill/>
          <a:ln w="19050" cap="flat" cmpd="sng">
            <a:solidFill>
              <a:srgbClr val="B857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1280950" y="2238400"/>
            <a:ext cx="438300" cy="130800"/>
          </a:xfrm>
          <a:prstGeom prst="rect">
            <a:avLst/>
          </a:prstGeom>
          <a:noFill/>
          <a:ln w="19050" cap="flat" cmpd="sng">
            <a:solidFill>
              <a:srgbClr val="B857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 name="Google Shape;275;p30"/>
          <p:cNvCxnSpPr/>
          <p:nvPr/>
        </p:nvCxnSpPr>
        <p:spPr>
          <a:xfrm>
            <a:off x="466725" y="1783300"/>
            <a:ext cx="370200" cy="1200"/>
          </a:xfrm>
          <a:prstGeom prst="straightConnector1">
            <a:avLst/>
          </a:prstGeom>
          <a:noFill/>
          <a:ln w="19050" cap="flat" cmpd="sng">
            <a:solidFill>
              <a:schemeClr val="accent4"/>
            </a:solidFill>
            <a:prstDash val="solid"/>
            <a:round/>
            <a:headEnd type="none" w="med" len="med"/>
            <a:tailEnd type="none" w="med" len="med"/>
          </a:ln>
        </p:spPr>
      </p:cxnSp>
      <p:cxnSp>
        <p:nvCxnSpPr>
          <p:cNvPr id="276" name="Google Shape;276;p30"/>
          <p:cNvCxnSpPr/>
          <p:nvPr/>
        </p:nvCxnSpPr>
        <p:spPr>
          <a:xfrm>
            <a:off x="466725" y="2372775"/>
            <a:ext cx="370200" cy="1200"/>
          </a:xfrm>
          <a:prstGeom prst="straightConnector1">
            <a:avLst/>
          </a:prstGeom>
          <a:noFill/>
          <a:ln w="19050" cap="flat" cmpd="sng">
            <a:solidFill>
              <a:schemeClr val="accent4"/>
            </a:solidFill>
            <a:prstDash val="solid"/>
            <a:round/>
            <a:headEnd type="none" w="med" len="med"/>
            <a:tailEnd type="none" w="med" len="med"/>
          </a:ln>
        </p:spPr>
      </p:cxnSp>
      <p:sp>
        <p:nvSpPr>
          <p:cNvPr id="277" name="Google Shape;277;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18</a:t>
            </a:fld>
            <a:endParaRPr/>
          </a:p>
        </p:txBody>
      </p:sp>
      <p:pic>
        <p:nvPicPr>
          <p:cNvPr id="278" name="Google Shape;278;p30"/>
          <p:cNvPicPr preferRelativeResize="0"/>
          <p:nvPr/>
        </p:nvPicPr>
        <p:blipFill>
          <a:blip r:embed="rId5">
            <a:alphaModFix/>
          </a:blip>
          <a:stretch>
            <a:fillRect/>
          </a:stretch>
        </p:blipFill>
        <p:spPr>
          <a:xfrm>
            <a:off x="201325" y="2414075"/>
            <a:ext cx="2898182" cy="2729424"/>
          </a:xfrm>
          <a:prstGeom prst="rect">
            <a:avLst/>
          </a:prstGeom>
          <a:noFill/>
          <a:ln>
            <a:noFill/>
          </a:ln>
        </p:spPr>
      </p:pic>
      <p:cxnSp>
        <p:nvCxnSpPr>
          <p:cNvPr id="279" name="Google Shape;279;p30"/>
          <p:cNvCxnSpPr/>
          <p:nvPr/>
        </p:nvCxnSpPr>
        <p:spPr>
          <a:xfrm rot="10800000">
            <a:off x="2779900" y="4152550"/>
            <a:ext cx="14400" cy="459300"/>
          </a:xfrm>
          <a:prstGeom prst="straightConnector1">
            <a:avLst/>
          </a:prstGeom>
          <a:noFill/>
          <a:ln w="9525" cap="flat" cmpd="sng">
            <a:solidFill>
              <a:srgbClr val="FF00FF"/>
            </a:solidFill>
            <a:prstDash val="solid"/>
            <a:round/>
            <a:headEnd type="none" w="med" len="med"/>
            <a:tailEnd type="triangle" w="med" len="med"/>
          </a:ln>
        </p:spPr>
      </p:cxnSp>
      <p:cxnSp>
        <p:nvCxnSpPr>
          <p:cNvPr id="280" name="Google Shape;280;p30"/>
          <p:cNvCxnSpPr/>
          <p:nvPr/>
        </p:nvCxnSpPr>
        <p:spPr>
          <a:xfrm rot="10800000">
            <a:off x="1545500" y="3202450"/>
            <a:ext cx="0" cy="204000"/>
          </a:xfrm>
          <a:prstGeom prst="straightConnector1">
            <a:avLst/>
          </a:prstGeom>
          <a:noFill/>
          <a:ln w="9525" cap="flat" cmpd="sng">
            <a:solidFill>
              <a:srgbClr val="FF00FF"/>
            </a:solidFill>
            <a:prstDash val="solid"/>
            <a:round/>
            <a:headEnd type="none" w="med" len="med"/>
            <a:tailEnd type="triangle" w="med" len="med"/>
          </a:ln>
        </p:spPr>
      </p:cxnSp>
      <p:cxnSp>
        <p:nvCxnSpPr>
          <p:cNvPr id="281" name="Google Shape;281;p30"/>
          <p:cNvCxnSpPr/>
          <p:nvPr/>
        </p:nvCxnSpPr>
        <p:spPr>
          <a:xfrm rot="10800000">
            <a:off x="1807125" y="4260350"/>
            <a:ext cx="8400" cy="314400"/>
          </a:xfrm>
          <a:prstGeom prst="straightConnector1">
            <a:avLst/>
          </a:prstGeom>
          <a:noFill/>
          <a:ln w="9525" cap="flat" cmpd="sng">
            <a:solidFill>
              <a:srgbClr val="FF00FF"/>
            </a:solidFill>
            <a:prstDash val="solid"/>
            <a:round/>
            <a:headEnd type="none" w="med" len="med"/>
            <a:tailEnd type="triangle" w="med" len="med"/>
          </a:ln>
        </p:spPr>
      </p:cxnSp>
      <p:cxnSp>
        <p:nvCxnSpPr>
          <p:cNvPr id="282" name="Google Shape;282;p30"/>
          <p:cNvCxnSpPr/>
          <p:nvPr/>
        </p:nvCxnSpPr>
        <p:spPr>
          <a:xfrm rot="10800000">
            <a:off x="1403150" y="4152425"/>
            <a:ext cx="8400" cy="314400"/>
          </a:xfrm>
          <a:prstGeom prst="straightConnector1">
            <a:avLst/>
          </a:prstGeom>
          <a:noFill/>
          <a:ln w="9525" cap="flat" cmpd="sng">
            <a:solidFill>
              <a:srgbClr val="FF00FF"/>
            </a:solidFill>
            <a:prstDash val="solid"/>
            <a:round/>
            <a:headEnd type="none" w="med" len="med"/>
            <a:tailEnd type="triangle" w="med" len="med"/>
          </a:ln>
        </p:spPr>
      </p:cxnSp>
      <p:sp>
        <p:nvSpPr>
          <p:cNvPr id="283" name="Google Shape;283;p30"/>
          <p:cNvSpPr txBox="1"/>
          <p:nvPr/>
        </p:nvSpPr>
        <p:spPr>
          <a:xfrm>
            <a:off x="1411550" y="3776350"/>
            <a:ext cx="130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a:solidFill>
                  <a:srgbClr val="FF00FF"/>
                </a:solidFill>
                <a:latin typeface="Roboto"/>
                <a:ea typeface="Roboto"/>
                <a:cs typeface="Roboto"/>
                <a:sym typeface="Roboto"/>
              </a:rPr>
              <a:t>Fixed a large NUMR </a:t>
            </a:r>
            <a:endParaRPr sz="1000">
              <a:solidFill>
                <a:srgbClr val="FF00FF"/>
              </a:solidFill>
              <a:latin typeface="Roboto"/>
              <a:ea typeface="Roboto"/>
              <a:cs typeface="Roboto"/>
              <a:sym typeface="Roboto"/>
            </a:endParaRPr>
          </a:p>
        </p:txBody>
      </p:sp>
      <p:sp>
        <p:nvSpPr>
          <p:cNvPr id="284" name="Google Shape;284;p30"/>
          <p:cNvSpPr/>
          <p:nvPr/>
        </p:nvSpPr>
        <p:spPr>
          <a:xfrm>
            <a:off x="0" y="3406450"/>
            <a:ext cx="306900" cy="88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p:nvPr/>
        </p:nvSpPr>
        <p:spPr>
          <a:xfrm rot="-5400000">
            <a:off x="-696000" y="3001636"/>
            <a:ext cx="174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RT</a:t>
            </a:r>
            <a:endParaRPr sz="1100" b="1">
              <a:highlight>
                <a:schemeClr val="lt1"/>
              </a:highlight>
              <a:latin typeface="Roboto"/>
              <a:ea typeface="Roboto"/>
              <a:cs typeface="Roboto"/>
              <a:sym typeface="Roboto"/>
            </a:endParaRPr>
          </a:p>
        </p:txBody>
      </p:sp>
      <p:sp>
        <p:nvSpPr>
          <p:cNvPr id="286" name="Google Shape;286;p30"/>
          <p:cNvSpPr/>
          <p:nvPr/>
        </p:nvSpPr>
        <p:spPr>
          <a:xfrm>
            <a:off x="1355300" y="4948300"/>
            <a:ext cx="733500" cy="20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txBox="1"/>
          <p:nvPr/>
        </p:nvSpPr>
        <p:spPr>
          <a:xfrm>
            <a:off x="1361725" y="4825500"/>
            <a:ext cx="620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900" b="1">
                <a:highlight>
                  <a:schemeClr val="lt1"/>
                </a:highlight>
                <a:latin typeface="Roboto"/>
                <a:ea typeface="Roboto"/>
                <a:cs typeface="Roboto"/>
                <a:sym typeface="Roboto"/>
              </a:rPr>
              <a:t>NUMR</a:t>
            </a:r>
            <a:r>
              <a:rPr lang="en-CA" sz="1100" b="1">
                <a:highlight>
                  <a:schemeClr val="lt1"/>
                </a:highlight>
                <a:latin typeface="Roboto"/>
                <a:ea typeface="Roboto"/>
                <a:cs typeface="Roboto"/>
                <a:sym typeface="Roboto"/>
              </a:rPr>
              <a:t>   </a:t>
            </a:r>
            <a:endParaRPr sz="1100" b="1">
              <a:highlight>
                <a:schemeClr val="lt1"/>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p:nvPr/>
        </p:nvSpPr>
        <p:spPr>
          <a:xfrm>
            <a:off x="3310800" y="3281188"/>
            <a:ext cx="2522400" cy="1655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6198750" y="3281175"/>
            <a:ext cx="2522400" cy="1655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422850" y="3281200"/>
            <a:ext cx="2522400" cy="1655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3. Treat Missing Values</a:t>
            </a:r>
            <a:endParaRPr b="1">
              <a:latin typeface="Times New Roman"/>
              <a:ea typeface="Times New Roman"/>
              <a:cs typeface="Times New Roman"/>
              <a:sym typeface="Times New Roman"/>
            </a:endParaRPr>
          </a:p>
        </p:txBody>
      </p:sp>
      <p:sp>
        <p:nvSpPr>
          <p:cNvPr id="296" name="Google Shape;296;p31"/>
          <p:cNvSpPr txBox="1">
            <a:spLocks noGrp="1"/>
          </p:cNvSpPr>
          <p:nvPr>
            <p:ph type="body" idx="2"/>
          </p:nvPr>
        </p:nvSpPr>
        <p:spPr>
          <a:xfrm>
            <a:off x="6068325" y="2033550"/>
            <a:ext cx="2052300" cy="338700"/>
          </a:xfrm>
          <a:prstGeom prst="rect">
            <a:avLst/>
          </a:prstGeom>
        </p:spPr>
        <p:txBody>
          <a:bodyPr spcFirstLastPara="1" wrap="square" lIns="91425" tIns="91425" rIns="91425" bIns="91425" anchor="t" anchorCtr="0">
            <a:normAutofit fontScale="25000" lnSpcReduction="20000"/>
          </a:bodyPr>
          <a:lstStyle/>
          <a:p>
            <a:pPr marL="0" lvl="0" indent="0" algn="l" rtl="0">
              <a:lnSpc>
                <a:spcPct val="100000"/>
              </a:lnSpc>
              <a:spcBef>
                <a:spcPts val="0"/>
              </a:spcBef>
              <a:spcAft>
                <a:spcPts val="1200"/>
              </a:spcAft>
              <a:buNone/>
            </a:pPr>
            <a:r>
              <a:rPr lang="en-CA" b="1"/>
              <a:t>Domain knowledge based</a:t>
            </a:r>
            <a:endParaRPr/>
          </a:p>
        </p:txBody>
      </p:sp>
      <p:sp>
        <p:nvSpPr>
          <p:cNvPr id="297" name="Google Shape;297;p31"/>
          <p:cNvSpPr/>
          <p:nvPr/>
        </p:nvSpPr>
        <p:spPr>
          <a:xfrm>
            <a:off x="422875" y="1842600"/>
            <a:ext cx="8298300" cy="9480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422850" y="2069250"/>
            <a:ext cx="8298300" cy="7212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422863" y="1935875"/>
            <a:ext cx="8298300" cy="2493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p:nvPr/>
        </p:nvSpPr>
        <p:spPr>
          <a:xfrm>
            <a:off x="551788" y="1846400"/>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colSums(apply(BurgundySip, </a:t>
            </a:r>
            <a:r>
              <a:rPr lang="en-CA" sz="1000" b="1">
                <a:solidFill>
                  <a:srgbClr val="B4A7D6"/>
                </a:solidFill>
                <a:latin typeface="Roboto"/>
                <a:ea typeface="Roboto"/>
                <a:cs typeface="Roboto"/>
                <a:sym typeface="Roboto"/>
              </a:rPr>
              <a:t>2</a:t>
            </a:r>
            <a:r>
              <a:rPr lang="en-CA" sz="1000" b="1">
                <a:solidFill>
                  <a:schemeClr val="lt1"/>
                </a:solidFill>
                <a:latin typeface="Roboto"/>
                <a:ea typeface="Roboto"/>
                <a:cs typeface="Roboto"/>
                <a:sym typeface="Roboto"/>
              </a:rPr>
              <a:t>, FUN = is.na));</a:t>
            </a:r>
            <a:endParaRPr sz="1000" b="1">
              <a:solidFill>
                <a:schemeClr val="lt1"/>
              </a:solidFill>
              <a:latin typeface="Roboto"/>
              <a:ea typeface="Roboto"/>
              <a:cs typeface="Roboto"/>
              <a:sym typeface="Roboto"/>
            </a:endParaRPr>
          </a:p>
        </p:txBody>
      </p:sp>
      <p:sp>
        <p:nvSpPr>
          <p:cNvPr id="301" name="Google Shape;301;p31"/>
          <p:cNvSpPr txBox="1"/>
          <p:nvPr/>
        </p:nvSpPr>
        <p:spPr>
          <a:xfrm>
            <a:off x="551788" y="2235275"/>
            <a:ext cx="786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  SN   RSG   AL   DN   NAME   WINE     YR    REG      TP    RT   NUMR    PR     BD    ACD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0        0      0      0            0           0   144         0    151       0            0    56    433    433 </a:t>
            </a:r>
            <a:endParaRPr sz="1000" b="1">
              <a:solidFill>
                <a:schemeClr val="lt1"/>
              </a:solidFill>
              <a:latin typeface="Roboto"/>
              <a:ea typeface="Roboto"/>
              <a:cs typeface="Roboto"/>
              <a:sym typeface="Roboto"/>
            </a:endParaRPr>
          </a:p>
        </p:txBody>
      </p:sp>
      <p:pic>
        <p:nvPicPr>
          <p:cNvPr id="302" name="Google Shape;302;p31"/>
          <p:cNvPicPr preferRelativeResize="0"/>
          <p:nvPr/>
        </p:nvPicPr>
        <p:blipFill>
          <a:blip r:embed="rId3">
            <a:alphaModFix/>
          </a:blip>
          <a:stretch>
            <a:fillRect/>
          </a:stretch>
        </p:blipFill>
        <p:spPr>
          <a:xfrm>
            <a:off x="3917263" y="3454150"/>
            <a:ext cx="1309451" cy="1309450"/>
          </a:xfrm>
          <a:prstGeom prst="rect">
            <a:avLst/>
          </a:prstGeom>
          <a:noFill/>
          <a:ln>
            <a:noFill/>
          </a:ln>
        </p:spPr>
      </p:pic>
      <p:sp>
        <p:nvSpPr>
          <p:cNvPr id="303" name="Google Shape;303;p31"/>
          <p:cNvSpPr txBox="1">
            <a:spLocks noGrp="1"/>
          </p:cNvSpPr>
          <p:nvPr>
            <p:ph type="body" idx="2"/>
          </p:nvPr>
        </p:nvSpPr>
        <p:spPr>
          <a:xfrm>
            <a:off x="352950" y="1446575"/>
            <a:ext cx="8438100" cy="7212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1200"/>
              </a:spcAft>
              <a:buNone/>
            </a:pPr>
            <a:r>
              <a:rPr lang="en-CA" b="1"/>
              <a:t>5 variables are still missing. We challenge these tasks by mainly 3 approaches.</a:t>
            </a:r>
            <a:endParaRPr/>
          </a:p>
        </p:txBody>
      </p:sp>
      <p:pic>
        <p:nvPicPr>
          <p:cNvPr id="304" name="Google Shape;304;p31"/>
          <p:cNvPicPr preferRelativeResize="0"/>
          <p:nvPr/>
        </p:nvPicPr>
        <p:blipFill>
          <a:blip r:embed="rId4">
            <a:alphaModFix/>
          </a:blip>
          <a:stretch>
            <a:fillRect/>
          </a:stretch>
        </p:blipFill>
        <p:spPr>
          <a:xfrm>
            <a:off x="728062" y="3508577"/>
            <a:ext cx="1911968" cy="1264875"/>
          </a:xfrm>
          <a:prstGeom prst="rect">
            <a:avLst/>
          </a:prstGeom>
          <a:noFill/>
          <a:ln>
            <a:noFill/>
          </a:ln>
        </p:spPr>
      </p:pic>
      <p:pic>
        <p:nvPicPr>
          <p:cNvPr id="305" name="Google Shape;305;p31"/>
          <p:cNvPicPr preferRelativeResize="0"/>
          <p:nvPr/>
        </p:nvPicPr>
        <p:blipFill>
          <a:blip r:embed="rId5">
            <a:alphaModFix/>
          </a:blip>
          <a:stretch>
            <a:fillRect/>
          </a:stretch>
        </p:blipFill>
        <p:spPr>
          <a:xfrm>
            <a:off x="6620272" y="3508575"/>
            <a:ext cx="1679349" cy="1264875"/>
          </a:xfrm>
          <a:prstGeom prst="rect">
            <a:avLst/>
          </a:prstGeom>
          <a:noFill/>
          <a:ln>
            <a:noFill/>
          </a:ln>
        </p:spPr>
      </p:pic>
      <p:sp>
        <p:nvSpPr>
          <p:cNvPr id="306" name="Google Shape;306;p31"/>
          <p:cNvSpPr txBox="1">
            <a:spLocks noGrp="1"/>
          </p:cNvSpPr>
          <p:nvPr>
            <p:ph type="body" idx="2"/>
          </p:nvPr>
        </p:nvSpPr>
        <p:spPr>
          <a:xfrm>
            <a:off x="3502950" y="2999000"/>
            <a:ext cx="2138100" cy="4389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CA" b="1" dirty="0"/>
              <a:t>Domain Knowledge Based</a:t>
            </a:r>
            <a:endParaRPr dirty="0"/>
          </a:p>
        </p:txBody>
      </p:sp>
      <p:sp>
        <p:nvSpPr>
          <p:cNvPr id="307" name="Google Shape;307;p31"/>
          <p:cNvSpPr txBox="1">
            <a:spLocks noGrp="1"/>
          </p:cNvSpPr>
          <p:nvPr>
            <p:ph type="body" idx="2"/>
          </p:nvPr>
        </p:nvSpPr>
        <p:spPr>
          <a:xfrm>
            <a:off x="615000" y="2999000"/>
            <a:ext cx="2138100" cy="4389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CA" b="1" dirty="0"/>
              <a:t>Regression Model Based</a:t>
            </a:r>
            <a:endParaRPr dirty="0"/>
          </a:p>
        </p:txBody>
      </p:sp>
      <p:sp>
        <p:nvSpPr>
          <p:cNvPr id="308" name="Google Shape;308;p31"/>
          <p:cNvSpPr txBox="1">
            <a:spLocks noGrp="1"/>
          </p:cNvSpPr>
          <p:nvPr>
            <p:ph type="body" idx="2"/>
          </p:nvPr>
        </p:nvSpPr>
        <p:spPr>
          <a:xfrm>
            <a:off x="6390900" y="2999000"/>
            <a:ext cx="2138100" cy="4389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1200"/>
              </a:spcAft>
              <a:buNone/>
            </a:pPr>
            <a:r>
              <a:rPr lang="en-CA" b="1" dirty="0"/>
              <a:t>1 : M Relation Mapping</a:t>
            </a:r>
            <a:endParaRPr dirty="0"/>
          </a:p>
        </p:txBody>
      </p:sp>
      <p:sp>
        <p:nvSpPr>
          <p:cNvPr id="309" name="Google Shape;30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p:nvPr/>
        </p:nvSpPr>
        <p:spPr>
          <a:xfrm>
            <a:off x="0" y="225"/>
            <a:ext cx="4317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81350" y="101550"/>
            <a:ext cx="41853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CA" b="1" dirty="0">
                <a:latin typeface="Times New Roman"/>
                <a:ea typeface="Times New Roman"/>
                <a:cs typeface="Times New Roman"/>
                <a:sym typeface="Times New Roman"/>
              </a:rPr>
              <a:t>~ OUTLINE ~</a:t>
            </a:r>
            <a:r>
              <a:rPr lang="en-CA" b="1" dirty="0"/>
              <a:t>  </a:t>
            </a:r>
            <a:endParaRPr b="1" dirty="0"/>
          </a:p>
        </p:txBody>
      </p:sp>
      <p:sp>
        <p:nvSpPr>
          <p:cNvPr id="74" name="Google Shape;74;p14"/>
          <p:cNvSpPr txBox="1">
            <a:spLocks noGrp="1"/>
          </p:cNvSpPr>
          <p:nvPr>
            <p:ph type="body" idx="1"/>
          </p:nvPr>
        </p:nvSpPr>
        <p:spPr>
          <a:xfrm>
            <a:off x="311700" y="674250"/>
            <a:ext cx="3683700" cy="3894600"/>
          </a:xfrm>
          <a:prstGeom prst="rect">
            <a:avLst/>
          </a:prstGeom>
        </p:spPr>
        <p:txBody>
          <a:bodyPr spcFirstLastPara="1" wrap="square" lIns="91425" tIns="91425" rIns="91425" bIns="91425" anchor="t" anchorCtr="0">
            <a:normAutofit lnSpcReduction="10000"/>
          </a:bodyPr>
          <a:lstStyle/>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Analytical objectives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Assumptions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Data Analysis Process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Data Sanity Checks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Descriptive Analysis and Findings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Predictive Analysis and Findings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Cluster-based Analysis and Findings</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Result</a:t>
            </a:r>
            <a:endParaRPr sz="1400">
              <a:solidFill>
                <a:schemeClr val="lt1"/>
              </a:solidFill>
              <a:latin typeface="Times New Roman"/>
              <a:ea typeface="Times New Roman"/>
              <a:cs typeface="Times New Roman"/>
              <a:sym typeface="Times New Roman"/>
            </a:endParaRPr>
          </a:p>
          <a:p>
            <a:pPr marL="457200" lvl="0" indent="-317500" algn="l" rtl="0">
              <a:lnSpc>
                <a:spcPct val="200000"/>
              </a:lnSpc>
              <a:spcBef>
                <a:spcPts val="0"/>
              </a:spcBef>
              <a:spcAft>
                <a:spcPts val="0"/>
              </a:spcAft>
              <a:buClr>
                <a:schemeClr val="lt1"/>
              </a:buClr>
              <a:buSzPts val="1400"/>
              <a:buFont typeface="Times New Roman"/>
              <a:buChar char="●"/>
            </a:pPr>
            <a:r>
              <a:rPr lang="en-CA" sz="1400">
                <a:solidFill>
                  <a:schemeClr val="lt1"/>
                </a:solidFill>
                <a:latin typeface="Times New Roman"/>
                <a:ea typeface="Times New Roman"/>
                <a:cs typeface="Times New Roman"/>
                <a:sym typeface="Times New Roman"/>
              </a:rPr>
              <a:t>Conclusion</a:t>
            </a:r>
            <a:endParaRPr sz="1400">
              <a:solidFill>
                <a:schemeClr val="lt1"/>
              </a:solidFill>
              <a:latin typeface="Times New Roman"/>
              <a:ea typeface="Times New Roman"/>
              <a:cs typeface="Times New Roman"/>
              <a:sym typeface="Times New Roman"/>
            </a:endParaRPr>
          </a:p>
        </p:txBody>
      </p:sp>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a:t>
            </a:fld>
            <a:endParaRPr/>
          </a:p>
        </p:txBody>
      </p:sp>
      <p:pic>
        <p:nvPicPr>
          <p:cNvPr id="76" name="Google Shape;76;p14"/>
          <p:cNvPicPr preferRelativeResize="0"/>
          <p:nvPr/>
        </p:nvPicPr>
        <p:blipFill rotWithShape="1">
          <a:blip r:embed="rId3">
            <a:alphaModFix amt="50000"/>
          </a:blip>
          <a:srcRect t="19767" b="9205"/>
          <a:stretch/>
        </p:blipFill>
        <p:spPr>
          <a:xfrm>
            <a:off x="4317600" y="225"/>
            <a:ext cx="4826401"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Step 3. Treat Missing Values</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Regression Model Based</a:t>
            </a:r>
            <a:endParaRPr sz="2000" b="1">
              <a:solidFill>
                <a:srgbClr val="CCCCCC"/>
              </a:solidFill>
              <a:latin typeface="Times New Roman"/>
              <a:ea typeface="Times New Roman"/>
              <a:cs typeface="Times New Roman"/>
              <a:sym typeface="Times New Roman"/>
            </a:endParaRPr>
          </a:p>
        </p:txBody>
      </p:sp>
      <p:sp>
        <p:nvSpPr>
          <p:cNvPr id="315" name="Google Shape;315;p32"/>
          <p:cNvSpPr txBox="1">
            <a:spLocks noGrp="1"/>
          </p:cNvSpPr>
          <p:nvPr>
            <p:ph type="body" idx="2"/>
          </p:nvPr>
        </p:nvSpPr>
        <p:spPr>
          <a:xfrm>
            <a:off x="4085725" y="1336400"/>
            <a:ext cx="4887300" cy="60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CA" b="1" dirty="0">
                <a:latin typeface="Times New Roman" panose="02020603050405020304" pitchFamily="18" charset="0"/>
                <a:cs typeface="Times New Roman" panose="02020603050405020304" pitchFamily="18" charset="0"/>
              </a:rPr>
              <a:t>Both YR and PR have missing values and have a moderate positive correlation with RSG. </a:t>
            </a:r>
            <a:endParaRPr dirty="0">
              <a:latin typeface="Times New Roman" panose="02020603050405020304" pitchFamily="18" charset="0"/>
              <a:cs typeface="Times New Roman" panose="02020603050405020304" pitchFamily="18" charset="0"/>
            </a:endParaRPr>
          </a:p>
        </p:txBody>
      </p:sp>
      <p:sp>
        <p:nvSpPr>
          <p:cNvPr id="316" name="Google Shape;316;p32"/>
          <p:cNvSpPr/>
          <p:nvPr/>
        </p:nvSpPr>
        <p:spPr>
          <a:xfrm>
            <a:off x="4108888" y="2223600"/>
            <a:ext cx="4633800" cy="8487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2"/>
          <p:cNvSpPr txBox="1"/>
          <p:nvPr/>
        </p:nvSpPr>
        <p:spPr>
          <a:xfrm>
            <a:off x="4180862" y="2227400"/>
            <a:ext cx="4756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meanYear_RSG &lt;- aggregate(as.integer(as.character(YR)) ~ round(RSG, </a:t>
            </a:r>
            <a:r>
              <a:rPr lang="en-CA" sz="1000" b="1">
                <a:solidFill>
                  <a:srgbClr val="B4A7D6"/>
                </a:solidFill>
                <a:latin typeface="Roboto"/>
                <a:ea typeface="Roboto"/>
                <a:cs typeface="Roboto"/>
                <a:sym typeface="Roboto"/>
              </a:rPr>
              <a:t>1</a:t>
            </a:r>
            <a:r>
              <a:rPr lang="en-CA" sz="1000" b="1">
                <a:solidFill>
                  <a:schemeClr val="lt1"/>
                </a:solidFill>
                <a:latin typeface="Roboto"/>
                <a:ea typeface="Roboto"/>
                <a:cs typeface="Roboto"/>
                <a:sym typeface="Roboto"/>
              </a:rPr>
              <a:t>), BurgundySip, FUN = mean);</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yearPredictModel &lt;- loess(YR ~ RSG, data = meanYear_RSG);</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predictYR &lt;- predict(yearPredictModel, missingYR_RSG);</a:t>
            </a:r>
            <a:endParaRPr sz="1000" b="1">
              <a:solidFill>
                <a:schemeClr val="lt1"/>
              </a:solidFill>
              <a:latin typeface="Roboto"/>
              <a:ea typeface="Roboto"/>
              <a:cs typeface="Roboto"/>
              <a:sym typeface="Roboto"/>
            </a:endParaRPr>
          </a:p>
        </p:txBody>
      </p:sp>
      <p:pic>
        <p:nvPicPr>
          <p:cNvPr id="318" name="Google Shape;318;p32"/>
          <p:cNvPicPr preferRelativeResize="0"/>
          <p:nvPr/>
        </p:nvPicPr>
        <p:blipFill>
          <a:blip r:embed="rId3">
            <a:alphaModFix/>
          </a:blip>
          <a:stretch>
            <a:fillRect/>
          </a:stretch>
        </p:blipFill>
        <p:spPr>
          <a:xfrm>
            <a:off x="220775" y="3139001"/>
            <a:ext cx="3753383" cy="1907625"/>
          </a:xfrm>
          <a:prstGeom prst="rect">
            <a:avLst/>
          </a:prstGeom>
          <a:noFill/>
          <a:ln>
            <a:noFill/>
          </a:ln>
        </p:spPr>
      </p:pic>
      <p:pic>
        <p:nvPicPr>
          <p:cNvPr id="319" name="Google Shape;319;p32"/>
          <p:cNvPicPr preferRelativeResize="0"/>
          <p:nvPr/>
        </p:nvPicPr>
        <p:blipFill>
          <a:blip r:embed="rId4">
            <a:alphaModFix/>
          </a:blip>
          <a:stretch>
            <a:fillRect/>
          </a:stretch>
        </p:blipFill>
        <p:spPr>
          <a:xfrm>
            <a:off x="220775" y="1285600"/>
            <a:ext cx="3753326" cy="1907625"/>
          </a:xfrm>
          <a:prstGeom prst="rect">
            <a:avLst/>
          </a:prstGeom>
          <a:noFill/>
          <a:ln>
            <a:noFill/>
          </a:ln>
        </p:spPr>
      </p:pic>
      <p:cxnSp>
        <p:nvCxnSpPr>
          <p:cNvPr id="320" name="Google Shape;320;p32"/>
          <p:cNvCxnSpPr/>
          <p:nvPr/>
        </p:nvCxnSpPr>
        <p:spPr>
          <a:xfrm rot="10800000" flipH="1">
            <a:off x="920325" y="1797675"/>
            <a:ext cx="731100" cy="1014900"/>
          </a:xfrm>
          <a:prstGeom prst="straightConnector1">
            <a:avLst/>
          </a:prstGeom>
          <a:noFill/>
          <a:ln w="28575" cap="flat" cmpd="sng">
            <a:solidFill>
              <a:srgbClr val="B85741"/>
            </a:solidFill>
            <a:prstDash val="lgDash"/>
            <a:round/>
            <a:headEnd type="none" w="med" len="med"/>
            <a:tailEnd type="none" w="med" len="med"/>
          </a:ln>
        </p:spPr>
      </p:cxnSp>
      <p:cxnSp>
        <p:nvCxnSpPr>
          <p:cNvPr id="321" name="Google Shape;321;p32"/>
          <p:cNvCxnSpPr/>
          <p:nvPr/>
        </p:nvCxnSpPr>
        <p:spPr>
          <a:xfrm rot="10800000" flipH="1">
            <a:off x="1665125" y="1603950"/>
            <a:ext cx="1961100" cy="187200"/>
          </a:xfrm>
          <a:prstGeom prst="straightConnector1">
            <a:avLst/>
          </a:prstGeom>
          <a:noFill/>
          <a:ln w="28575" cap="flat" cmpd="sng">
            <a:solidFill>
              <a:srgbClr val="B85741"/>
            </a:solidFill>
            <a:prstDash val="lgDash"/>
            <a:round/>
            <a:headEnd type="none" w="med" len="med"/>
            <a:tailEnd type="none" w="med" len="med"/>
          </a:ln>
        </p:spPr>
      </p:cxnSp>
      <p:cxnSp>
        <p:nvCxnSpPr>
          <p:cNvPr id="322" name="Google Shape;322;p32"/>
          <p:cNvCxnSpPr/>
          <p:nvPr/>
        </p:nvCxnSpPr>
        <p:spPr>
          <a:xfrm>
            <a:off x="920325" y="3636050"/>
            <a:ext cx="1950900" cy="1103700"/>
          </a:xfrm>
          <a:prstGeom prst="straightConnector1">
            <a:avLst/>
          </a:prstGeom>
          <a:noFill/>
          <a:ln w="28575" cap="flat" cmpd="sng">
            <a:solidFill>
              <a:srgbClr val="B85741"/>
            </a:solidFill>
            <a:prstDash val="lgDash"/>
            <a:round/>
            <a:headEnd type="none" w="med" len="med"/>
            <a:tailEnd type="none" w="med" len="med"/>
          </a:ln>
        </p:spPr>
      </p:cxnSp>
      <p:sp>
        <p:nvSpPr>
          <p:cNvPr id="323" name="Google Shape;323;p32"/>
          <p:cNvSpPr txBox="1">
            <a:spLocks noGrp="1"/>
          </p:cNvSpPr>
          <p:nvPr>
            <p:ph type="body" idx="2"/>
          </p:nvPr>
        </p:nvSpPr>
        <p:spPr>
          <a:xfrm>
            <a:off x="4085725" y="1902701"/>
            <a:ext cx="4887300" cy="39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CA" b="1" dirty="0">
                <a:solidFill>
                  <a:srgbClr val="B85741"/>
                </a:solidFill>
                <a:latin typeface="Times New Roman" panose="02020603050405020304" pitchFamily="18" charset="0"/>
                <a:cs typeface="Times New Roman" panose="02020603050405020304" pitchFamily="18" charset="0"/>
              </a:rPr>
              <a:t>Nonlinear Regression</a:t>
            </a:r>
            <a:r>
              <a:rPr lang="en-CA" b="1" dirty="0">
                <a:latin typeface="Times New Roman" panose="02020603050405020304" pitchFamily="18" charset="0"/>
                <a:cs typeface="Times New Roman" panose="02020603050405020304" pitchFamily="18" charset="0"/>
              </a:rPr>
              <a:t> suite with this task. </a:t>
            </a:r>
            <a:endParaRPr dirty="0">
              <a:latin typeface="Times New Roman" panose="02020603050405020304" pitchFamily="18" charset="0"/>
              <a:cs typeface="Times New Roman" panose="02020603050405020304" pitchFamily="18" charset="0"/>
            </a:endParaRPr>
          </a:p>
        </p:txBody>
      </p:sp>
      <p:sp>
        <p:nvSpPr>
          <p:cNvPr id="324" name="Google Shape;324;p32"/>
          <p:cNvSpPr txBox="1">
            <a:spLocks noGrp="1"/>
          </p:cNvSpPr>
          <p:nvPr>
            <p:ph type="body" idx="2"/>
          </p:nvPr>
        </p:nvSpPr>
        <p:spPr>
          <a:xfrm>
            <a:off x="4049762" y="3356500"/>
            <a:ext cx="4887300" cy="39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CA" b="1" dirty="0">
                <a:solidFill>
                  <a:srgbClr val="B85741"/>
                </a:solidFill>
                <a:latin typeface="Times New Roman" panose="02020603050405020304" pitchFamily="18" charset="0"/>
                <a:cs typeface="Times New Roman" panose="02020603050405020304" pitchFamily="18" charset="0"/>
              </a:rPr>
              <a:t>Linear Regression</a:t>
            </a:r>
            <a:r>
              <a:rPr lang="en-CA" b="1" dirty="0">
                <a:latin typeface="Times New Roman" panose="02020603050405020304" pitchFamily="18" charset="0"/>
                <a:cs typeface="Times New Roman" panose="02020603050405020304" pitchFamily="18" charset="0"/>
              </a:rPr>
              <a:t> suite with this task. </a:t>
            </a:r>
            <a:endParaRPr dirty="0">
              <a:latin typeface="Times New Roman" panose="02020603050405020304" pitchFamily="18" charset="0"/>
              <a:cs typeface="Times New Roman" panose="02020603050405020304" pitchFamily="18" charset="0"/>
            </a:endParaRPr>
          </a:p>
        </p:txBody>
      </p:sp>
      <p:sp>
        <p:nvSpPr>
          <p:cNvPr id="325" name="Google Shape;325;p32"/>
          <p:cNvSpPr/>
          <p:nvPr/>
        </p:nvSpPr>
        <p:spPr>
          <a:xfrm>
            <a:off x="4108900" y="3713450"/>
            <a:ext cx="4633800" cy="11835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2"/>
          <p:cNvSpPr/>
          <p:nvPr/>
        </p:nvSpPr>
        <p:spPr>
          <a:xfrm>
            <a:off x="4108900" y="3940100"/>
            <a:ext cx="4633800" cy="957000"/>
          </a:xfrm>
          <a:prstGeom prst="roundRect">
            <a:avLst>
              <a:gd name="adj" fmla="val 4591"/>
            </a:avLst>
          </a:prstGeom>
          <a:solidFill>
            <a:srgbClr val="27282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4108900" y="3806725"/>
            <a:ext cx="4633800" cy="557100"/>
          </a:xfrm>
          <a:prstGeom prst="roundRect">
            <a:avLst>
              <a:gd name="adj" fmla="val 0"/>
            </a:avLst>
          </a:prstGeom>
          <a:solidFill>
            <a:srgbClr val="323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p:nvPr/>
        </p:nvSpPr>
        <p:spPr>
          <a:xfrm>
            <a:off x="4180896" y="3717250"/>
            <a:ext cx="43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pricePredictModel &lt;- lm(log(train_PR) ~ train_RSG);</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coefficients(pricePredictModel);</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predictPR &lt;- exp(</a:t>
            </a:r>
            <a:r>
              <a:rPr lang="en-CA" sz="1000" b="1">
                <a:solidFill>
                  <a:srgbClr val="B4A7D6"/>
                </a:solidFill>
                <a:latin typeface="Roboto"/>
                <a:ea typeface="Roboto"/>
                <a:cs typeface="Roboto"/>
                <a:sym typeface="Roboto"/>
              </a:rPr>
              <a:t>1</a:t>
            </a:r>
            <a:r>
              <a:rPr lang="en-CA" sz="1000" b="1">
                <a:solidFill>
                  <a:schemeClr val="lt1"/>
                </a:solidFill>
                <a:latin typeface="Roboto"/>
                <a:ea typeface="Roboto"/>
                <a:cs typeface="Roboto"/>
                <a:sym typeface="Roboto"/>
              </a:rPr>
              <a:t>)^(</a:t>
            </a:r>
            <a:r>
              <a:rPr lang="en-CA" sz="1000" b="1">
                <a:solidFill>
                  <a:srgbClr val="B4A7D6"/>
                </a:solidFill>
                <a:latin typeface="Roboto"/>
                <a:ea typeface="Roboto"/>
                <a:cs typeface="Roboto"/>
                <a:sym typeface="Roboto"/>
              </a:rPr>
              <a:t>-0.7572643</a:t>
            </a:r>
            <a:r>
              <a:rPr lang="en-CA" sz="1000" b="1">
                <a:solidFill>
                  <a:schemeClr val="lt1"/>
                </a:solidFill>
                <a:latin typeface="Roboto"/>
                <a:ea typeface="Roboto"/>
                <a:cs typeface="Roboto"/>
                <a:sym typeface="Roboto"/>
              </a:rPr>
              <a:t> * test_RSG + </a:t>
            </a:r>
            <a:r>
              <a:rPr lang="en-CA" sz="1000" b="1">
                <a:solidFill>
                  <a:srgbClr val="B4A7D6"/>
                </a:solidFill>
                <a:latin typeface="Roboto"/>
                <a:ea typeface="Roboto"/>
                <a:cs typeface="Roboto"/>
                <a:sym typeface="Roboto"/>
              </a:rPr>
              <a:t>10.4689374</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p:txBody>
      </p:sp>
      <p:sp>
        <p:nvSpPr>
          <p:cNvPr id="329" name="Google Shape;329;p32"/>
          <p:cNvSpPr txBox="1"/>
          <p:nvPr/>
        </p:nvSpPr>
        <p:spPr>
          <a:xfrm>
            <a:off x="4230449" y="4413050"/>
            <a:ext cx="439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    (Intercept)        train_RSG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10.4689374     -0.7572643 </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330" name="Google Shape;33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20</a:t>
            </a:fld>
            <a:endParaRPr/>
          </a:p>
        </p:txBody>
      </p:sp>
      <p:sp>
        <p:nvSpPr>
          <p:cNvPr id="331" name="Google Shape;331;p32"/>
          <p:cNvSpPr/>
          <p:nvPr/>
        </p:nvSpPr>
        <p:spPr>
          <a:xfrm>
            <a:off x="1870575" y="3034788"/>
            <a:ext cx="733500" cy="20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txBox="1"/>
          <p:nvPr/>
        </p:nvSpPr>
        <p:spPr>
          <a:xfrm>
            <a:off x="1972150" y="2961000"/>
            <a:ext cx="620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900" b="1">
                <a:highlight>
                  <a:schemeClr val="lt1"/>
                </a:highlight>
                <a:latin typeface="Roboto"/>
                <a:ea typeface="Roboto"/>
                <a:cs typeface="Roboto"/>
                <a:sym typeface="Roboto"/>
              </a:rPr>
              <a:t>RSG</a:t>
            </a:r>
            <a:r>
              <a:rPr lang="en-CA" sz="1100" b="1">
                <a:highlight>
                  <a:schemeClr val="lt1"/>
                </a:highlight>
                <a:latin typeface="Roboto"/>
                <a:ea typeface="Roboto"/>
                <a:cs typeface="Roboto"/>
                <a:sym typeface="Roboto"/>
              </a:rPr>
              <a:t>   </a:t>
            </a:r>
            <a:endParaRPr sz="1100" b="1">
              <a:highlight>
                <a:schemeClr val="lt1"/>
              </a:highlight>
              <a:latin typeface="Roboto"/>
              <a:ea typeface="Roboto"/>
              <a:cs typeface="Roboto"/>
              <a:sym typeface="Roboto"/>
            </a:endParaRPr>
          </a:p>
        </p:txBody>
      </p:sp>
      <p:sp>
        <p:nvSpPr>
          <p:cNvPr id="333" name="Google Shape;333;p32"/>
          <p:cNvSpPr/>
          <p:nvPr/>
        </p:nvSpPr>
        <p:spPr>
          <a:xfrm rot="-5400000">
            <a:off x="-194525" y="2089288"/>
            <a:ext cx="733500" cy="20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txBox="1"/>
          <p:nvPr/>
        </p:nvSpPr>
        <p:spPr>
          <a:xfrm rot="-5400000">
            <a:off x="-160775" y="1986213"/>
            <a:ext cx="820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900" b="1">
                <a:highlight>
                  <a:schemeClr val="lt1"/>
                </a:highlight>
                <a:latin typeface="Roboto"/>
                <a:ea typeface="Roboto"/>
                <a:cs typeface="Roboto"/>
                <a:sym typeface="Roboto"/>
              </a:rPr>
              <a:t>Mean YR</a:t>
            </a:r>
            <a:r>
              <a:rPr lang="en-CA" sz="1100" b="1">
                <a:highlight>
                  <a:schemeClr val="lt1"/>
                </a:highlight>
                <a:latin typeface="Roboto"/>
                <a:ea typeface="Roboto"/>
                <a:cs typeface="Roboto"/>
                <a:sym typeface="Roboto"/>
              </a:rPr>
              <a:t>   </a:t>
            </a:r>
            <a:endParaRPr sz="1100" b="1">
              <a:highlight>
                <a:schemeClr val="lt1"/>
              </a:highlight>
              <a:latin typeface="Roboto"/>
              <a:ea typeface="Roboto"/>
              <a:cs typeface="Roboto"/>
              <a:sym typeface="Roboto"/>
            </a:endParaRPr>
          </a:p>
        </p:txBody>
      </p:sp>
      <p:sp>
        <p:nvSpPr>
          <p:cNvPr id="335" name="Google Shape;335;p32"/>
          <p:cNvSpPr/>
          <p:nvPr/>
        </p:nvSpPr>
        <p:spPr>
          <a:xfrm>
            <a:off x="1718175" y="4939788"/>
            <a:ext cx="733500" cy="20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txBox="1"/>
          <p:nvPr/>
        </p:nvSpPr>
        <p:spPr>
          <a:xfrm>
            <a:off x="1972150" y="4789800"/>
            <a:ext cx="620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900" b="1">
                <a:highlight>
                  <a:schemeClr val="lt1"/>
                </a:highlight>
                <a:latin typeface="Roboto"/>
                <a:ea typeface="Roboto"/>
                <a:cs typeface="Roboto"/>
                <a:sym typeface="Roboto"/>
              </a:rPr>
              <a:t>RSG</a:t>
            </a:r>
            <a:r>
              <a:rPr lang="en-CA" sz="1100" b="1">
                <a:highlight>
                  <a:schemeClr val="lt1"/>
                </a:highlight>
                <a:latin typeface="Roboto"/>
                <a:ea typeface="Roboto"/>
                <a:cs typeface="Roboto"/>
                <a:sym typeface="Roboto"/>
              </a:rPr>
              <a:t>   </a:t>
            </a:r>
            <a:endParaRPr sz="1100" b="1">
              <a:highlight>
                <a:schemeClr val="lt1"/>
              </a:highlight>
              <a:latin typeface="Roboto"/>
              <a:ea typeface="Roboto"/>
              <a:cs typeface="Roboto"/>
              <a:sym typeface="Roboto"/>
            </a:endParaRPr>
          </a:p>
        </p:txBody>
      </p:sp>
      <p:sp>
        <p:nvSpPr>
          <p:cNvPr id="337" name="Google Shape;337;p32"/>
          <p:cNvSpPr/>
          <p:nvPr/>
        </p:nvSpPr>
        <p:spPr>
          <a:xfrm rot="-5400000">
            <a:off x="-152400" y="3895688"/>
            <a:ext cx="733500" cy="20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txBox="1"/>
          <p:nvPr/>
        </p:nvSpPr>
        <p:spPr>
          <a:xfrm rot="-5400000">
            <a:off x="-524400" y="3700740"/>
            <a:ext cx="1477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900" b="1">
                <a:highlight>
                  <a:schemeClr val="lt1"/>
                </a:highlight>
                <a:latin typeface="Roboto"/>
                <a:ea typeface="Roboto"/>
                <a:cs typeface="Roboto"/>
                <a:sym typeface="Roboto"/>
              </a:rPr>
              <a:t>Logarithm of PR</a:t>
            </a:r>
            <a:r>
              <a:rPr lang="en-CA" sz="1100" b="1">
                <a:highlight>
                  <a:schemeClr val="lt1"/>
                </a:highlight>
                <a:latin typeface="Roboto"/>
                <a:ea typeface="Roboto"/>
                <a:cs typeface="Roboto"/>
                <a:sym typeface="Roboto"/>
              </a:rPr>
              <a:t>   </a:t>
            </a:r>
            <a:endParaRPr sz="1100" b="1">
              <a:highlight>
                <a:schemeClr val="lt1"/>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3"/>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Step 3. Treat Missing Values</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Domain Knowledge Based</a:t>
            </a:r>
            <a:endParaRPr sz="2000" b="1">
              <a:solidFill>
                <a:srgbClr val="CCCCCC"/>
              </a:solidFill>
              <a:latin typeface="Times New Roman"/>
              <a:ea typeface="Times New Roman"/>
              <a:cs typeface="Times New Roman"/>
              <a:sym typeface="Times New Roman"/>
            </a:endParaRPr>
          </a:p>
        </p:txBody>
      </p:sp>
      <p:sp>
        <p:nvSpPr>
          <p:cNvPr id="344" name="Google Shape;344;p33"/>
          <p:cNvSpPr txBox="1">
            <a:spLocks noGrp="1"/>
          </p:cNvSpPr>
          <p:nvPr>
            <p:ph type="body" idx="2"/>
          </p:nvPr>
        </p:nvSpPr>
        <p:spPr>
          <a:xfrm>
            <a:off x="4085725" y="1336400"/>
            <a:ext cx="4887300" cy="2142000"/>
          </a:xfrm>
          <a:prstGeom prst="rect">
            <a:avLst/>
          </a:prstGeom>
        </p:spPr>
        <p:txBody>
          <a:bodyPr spcFirstLastPara="1" wrap="square" lIns="91425" tIns="91425" rIns="91425" bIns="91425" anchor="t" anchorCtr="0">
            <a:normAutofit lnSpcReduction="10000"/>
          </a:bodyPr>
          <a:lstStyle/>
          <a:p>
            <a:pPr marL="0" lvl="0" indent="0" algn="l" rtl="0">
              <a:lnSpc>
                <a:spcPct val="100000"/>
              </a:lnSpc>
              <a:spcBef>
                <a:spcPts val="0"/>
              </a:spcBef>
              <a:spcAft>
                <a:spcPts val="0"/>
              </a:spcAft>
              <a:buNone/>
            </a:pPr>
            <a:r>
              <a:rPr lang="en-CA" b="1" dirty="0">
                <a:latin typeface="Times New Roman" panose="02020603050405020304" pitchFamily="18" charset="0"/>
                <a:cs typeface="Times New Roman" panose="02020603050405020304" pitchFamily="18" charset="0"/>
              </a:rPr>
              <a:t>We found that TP of the dataset don’t cover all types of wines. The top left image shows the distribution of TP. Most of them are </a:t>
            </a:r>
            <a:r>
              <a:rPr lang="en-CA" b="1" dirty="0">
                <a:solidFill>
                  <a:srgbClr val="B85741"/>
                </a:solidFill>
                <a:latin typeface="Times New Roman" panose="02020603050405020304" pitchFamily="18" charset="0"/>
                <a:cs typeface="Times New Roman" panose="02020603050405020304" pitchFamily="18" charset="0"/>
              </a:rPr>
              <a:t>Red</a:t>
            </a:r>
            <a:r>
              <a:rPr lang="en-CA" b="1" dirty="0">
                <a:latin typeface="Times New Roman" panose="02020603050405020304" pitchFamily="18" charset="0"/>
                <a:cs typeface="Times New Roman" panose="02020603050405020304" pitchFamily="18" charset="0"/>
              </a:rPr>
              <a:t> wine. </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b="1" dirty="0">
                <a:latin typeface="Times New Roman" panose="02020603050405020304" pitchFamily="18" charset="0"/>
                <a:cs typeface="Times New Roman" panose="02020603050405020304" pitchFamily="18" charset="0"/>
              </a:rPr>
              <a:t>On the other hand, the wines which has missing TP are </a:t>
            </a:r>
            <a:r>
              <a:rPr lang="en-CA" b="1" dirty="0">
                <a:solidFill>
                  <a:schemeClr val="accent2"/>
                </a:solidFill>
                <a:latin typeface="Times New Roman" panose="02020603050405020304" pitchFamily="18" charset="0"/>
                <a:cs typeface="Times New Roman" panose="02020603050405020304" pitchFamily="18" charset="0"/>
              </a:rPr>
              <a:t>White</a:t>
            </a:r>
            <a:r>
              <a:rPr lang="en-CA" b="1" dirty="0">
                <a:latin typeface="Times New Roman" panose="02020603050405020304" pitchFamily="18" charset="0"/>
                <a:cs typeface="Times New Roman" panose="02020603050405020304" pitchFamily="18" charset="0"/>
              </a:rPr>
              <a:t>, </a:t>
            </a:r>
            <a:r>
              <a:rPr lang="en-CA" b="1" dirty="0">
                <a:solidFill>
                  <a:schemeClr val="accent2"/>
                </a:solidFill>
                <a:latin typeface="Times New Roman" panose="02020603050405020304" pitchFamily="18" charset="0"/>
                <a:cs typeface="Times New Roman" panose="02020603050405020304" pitchFamily="18" charset="0"/>
              </a:rPr>
              <a:t>Sparkling</a:t>
            </a:r>
            <a:r>
              <a:rPr lang="en-CA" b="1" dirty="0">
                <a:latin typeface="Times New Roman" panose="02020603050405020304" pitchFamily="18" charset="0"/>
                <a:cs typeface="Times New Roman" panose="02020603050405020304" pitchFamily="18" charset="0"/>
              </a:rPr>
              <a:t>, </a:t>
            </a:r>
            <a:r>
              <a:rPr lang="en-CA" b="1" dirty="0">
                <a:solidFill>
                  <a:srgbClr val="E06666"/>
                </a:solidFill>
                <a:latin typeface="Times New Roman" panose="02020603050405020304" pitchFamily="18" charset="0"/>
                <a:cs typeface="Times New Roman" panose="02020603050405020304" pitchFamily="18" charset="0"/>
              </a:rPr>
              <a:t>Rose</a:t>
            </a:r>
            <a:r>
              <a:rPr lang="en-CA" b="1" dirty="0">
                <a:latin typeface="Times New Roman" panose="02020603050405020304" pitchFamily="18" charset="0"/>
                <a:cs typeface="Times New Roman" panose="02020603050405020304" pitchFamily="18" charset="0"/>
              </a:rPr>
              <a:t> and </a:t>
            </a:r>
            <a:r>
              <a:rPr lang="en-CA" b="1" dirty="0">
                <a:solidFill>
                  <a:srgbClr val="E06666"/>
                </a:solidFill>
                <a:latin typeface="Times New Roman" panose="02020603050405020304" pitchFamily="18" charset="0"/>
                <a:cs typeface="Times New Roman" panose="02020603050405020304" pitchFamily="18" charset="0"/>
              </a:rPr>
              <a:t>Dessert</a:t>
            </a:r>
            <a:r>
              <a:rPr lang="en-CA" b="1" dirty="0">
                <a:latin typeface="Times New Roman" panose="02020603050405020304" pitchFamily="18" charset="0"/>
                <a:cs typeface="Times New Roman" panose="02020603050405020304" pitchFamily="18" charset="0"/>
              </a:rPr>
              <a:t>. We decide to keep these wines and research which type of wine.</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1200"/>
              </a:spcAft>
              <a:buNone/>
            </a:pPr>
            <a:r>
              <a:rPr lang="en-CA" b="1" dirty="0">
                <a:latin typeface="Times New Roman" panose="02020603050405020304" pitchFamily="18" charset="0"/>
                <a:cs typeface="Times New Roman" panose="02020603050405020304" pitchFamily="18" charset="0"/>
              </a:rPr>
              <a:t>We assume Major category of wine ("Red", "White", "Rose", "Sparkling" and so on) behave similar features with original TP.</a:t>
            </a:r>
            <a:endParaRPr b="1" dirty="0">
              <a:latin typeface="Times New Roman" panose="02020603050405020304" pitchFamily="18" charset="0"/>
              <a:cs typeface="Times New Roman" panose="02020603050405020304" pitchFamily="18" charset="0"/>
            </a:endParaRPr>
          </a:p>
        </p:txBody>
      </p:sp>
      <p:pic>
        <p:nvPicPr>
          <p:cNvPr id="345" name="Google Shape;345;p33"/>
          <p:cNvPicPr preferRelativeResize="0"/>
          <p:nvPr/>
        </p:nvPicPr>
        <p:blipFill>
          <a:blip r:embed="rId3">
            <a:alphaModFix/>
          </a:blip>
          <a:stretch>
            <a:fillRect/>
          </a:stretch>
        </p:blipFill>
        <p:spPr>
          <a:xfrm>
            <a:off x="142550" y="2953475"/>
            <a:ext cx="3780924" cy="1984985"/>
          </a:xfrm>
          <a:prstGeom prst="rect">
            <a:avLst/>
          </a:prstGeom>
          <a:noFill/>
          <a:ln>
            <a:noFill/>
          </a:ln>
        </p:spPr>
      </p:pic>
      <p:pic>
        <p:nvPicPr>
          <p:cNvPr id="346" name="Google Shape;346;p33"/>
          <p:cNvPicPr preferRelativeResize="0"/>
          <p:nvPr/>
        </p:nvPicPr>
        <p:blipFill>
          <a:blip r:embed="rId4">
            <a:alphaModFix/>
          </a:blip>
          <a:stretch>
            <a:fillRect/>
          </a:stretch>
        </p:blipFill>
        <p:spPr>
          <a:xfrm>
            <a:off x="66350" y="1558712"/>
            <a:ext cx="4015124" cy="960645"/>
          </a:xfrm>
          <a:prstGeom prst="rect">
            <a:avLst/>
          </a:prstGeom>
          <a:noFill/>
          <a:ln>
            <a:noFill/>
          </a:ln>
        </p:spPr>
      </p:pic>
      <p:sp>
        <p:nvSpPr>
          <p:cNvPr id="347" name="Google Shape;347;p33"/>
          <p:cNvSpPr/>
          <p:nvPr/>
        </p:nvSpPr>
        <p:spPr>
          <a:xfrm>
            <a:off x="4085725" y="3478400"/>
            <a:ext cx="4887300" cy="14913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txBox="1"/>
          <p:nvPr/>
        </p:nvSpPr>
        <p:spPr>
          <a:xfrm>
            <a:off x="4157675" y="3482200"/>
            <a:ext cx="47922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rgbClr val="B7B7B7"/>
                </a:solidFill>
                <a:latin typeface="Roboto"/>
                <a:ea typeface="Roboto"/>
                <a:cs typeface="Roboto"/>
                <a:sym typeface="Roboto"/>
              </a:rPr>
              <a:t># There are 68 wines which has missing TP.</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length(naTP_BurgundySip[!duplicated(naTP_BurgundySip$WINE),]$WINE); </a:t>
            </a:r>
            <a:endParaRPr sz="1000" b="1">
              <a:solidFill>
                <a:srgbClr val="B7B7B7"/>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levels(BurgundySip$TP) &lt;- c(levels(BurgundySip$TP), </a:t>
            </a:r>
            <a:r>
              <a:rPr lang="en-CA" sz="1000" b="1">
                <a:solidFill>
                  <a:srgbClr val="FFD966"/>
                </a:solidFill>
                <a:latin typeface="Roboto"/>
                <a:ea typeface="Roboto"/>
                <a:cs typeface="Roboto"/>
                <a:sym typeface="Roboto"/>
              </a:rPr>
              <a:t>"White"</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"Rose"</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"Dessert"</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"Fortified"</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BurgundySip$TP[BurgundySip$WINE == </a:t>
            </a:r>
            <a:r>
              <a:rPr lang="en-CA" sz="1000" b="1">
                <a:solidFill>
                  <a:srgbClr val="FFD966"/>
                </a:solidFill>
                <a:latin typeface="Roboto"/>
                <a:ea typeface="Roboto"/>
                <a:cs typeface="Roboto"/>
                <a:sym typeface="Roboto"/>
              </a:rPr>
              <a:t>"Treixadura"</a:t>
            </a:r>
            <a:r>
              <a:rPr lang="en-CA" sz="1000" b="1">
                <a:solidFill>
                  <a:schemeClr val="lt1"/>
                </a:solidFill>
                <a:latin typeface="Roboto"/>
                <a:ea typeface="Roboto"/>
                <a:cs typeface="Roboto"/>
                <a:sym typeface="Roboto"/>
              </a:rPr>
              <a:t>] &lt;- </a:t>
            </a:r>
            <a:r>
              <a:rPr lang="en-CA" sz="1000" b="1">
                <a:solidFill>
                  <a:srgbClr val="FFD966"/>
                </a:solidFill>
                <a:latin typeface="Roboto"/>
                <a:ea typeface="Roboto"/>
                <a:cs typeface="Roboto"/>
                <a:sym typeface="Roboto"/>
              </a:rPr>
              <a:t>"White"</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BurgundySip$TP[BurgundySip$WINE == </a:t>
            </a:r>
            <a:r>
              <a:rPr lang="en-CA" sz="1000" b="1">
                <a:solidFill>
                  <a:srgbClr val="FFD966"/>
                </a:solidFill>
                <a:latin typeface="Roboto"/>
                <a:ea typeface="Roboto"/>
                <a:cs typeface="Roboto"/>
                <a:sym typeface="Roboto"/>
              </a:rPr>
              <a:t>"Tintilla de Rota"</a:t>
            </a:r>
            <a:r>
              <a:rPr lang="en-CA" sz="1000" b="1">
                <a:solidFill>
                  <a:schemeClr val="lt1"/>
                </a:solidFill>
                <a:latin typeface="Roboto"/>
                <a:ea typeface="Roboto"/>
                <a:cs typeface="Roboto"/>
                <a:sym typeface="Roboto"/>
              </a:rPr>
              <a:t>] &lt;- </a:t>
            </a:r>
            <a:r>
              <a:rPr lang="en-CA" sz="1000" b="1">
                <a:solidFill>
                  <a:srgbClr val="FFD966"/>
                </a:solidFill>
                <a:latin typeface="Roboto"/>
                <a:ea typeface="Roboto"/>
                <a:cs typeface="Roboto"/>
                <a:sym typeface="Roboto"/>
              </a:rPr>
              <a:t>"Red"</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BurgundySip$TP[BurgundySip$WINE == </a:t>
            </a:r>
            <a:r>
              <a:rPr lang="en-CA" sz="1000" b="1">
                <a:solidFill>
                  <a:srgbClr val="FFD966"/>
                </a:solidFill>
                <a:latin typeface="Roboto"/>
                <a:ea typeface="Roboto"/>
                <a:cs typeface="Roboto"/>
                <a:sym typeface="Roboto"/>
              </a:rPr>
              <a:t>"Pla dels Angels Rosado"</a:t>
            </a:r>
            <a:r>
              <a:rPr lang="en-CA" sz="1000" b="1">
                <a:solidFill>
                  <a:schemeClr val="lt1"/>
                </a:solidFill>
                <a:latin typeface="Roboto"/>
                <a:ea typeface="Roboto"/>
                <a:cs typeface="Roboto"/>
                <a:sym typeface="Roboto"/>
              </a:rPr>
              <a:t>] &lt;- </a:t>
            </a:r>
            <a:r>
              <a:rPr lang="en-CA" sz="1000" b="1">
                <a:solidFill>
                  <a:srgbClr val="FFD966"/>
                </a:solidFill>
                <a:latin typeface="Roboto"/>
                <a:ea typeface="Roboto"/>
                <a:cs typeface="Roboto"/>
                <a:sym typeface="Roboto"/>
              </a:rPr>
              <a:t>"Rose"</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349" name="Google Shape;34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4"/>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Step 3. Treat Missing Values</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1 : M Relationship Mapping</a:t>
            </a:r>
            <a:endParaRPr sz="2000" b="1">
              <a:solidFill>
                <a:srgbClr val="CCCCCC"/>
              </a:solidFill>
              <a:latin typeface="Times New Roman"/>
              <a:ea typeface="Times New Roman"/>
              <a:cs typeface="Times New Roman"/>
              <a:sym typeface="Times New Roman"/>
            </a:endParaRPr>
          </a:p>
        </p:txBody>
      </p:sp>
      <p:sp>
        <p:nvSpPr>
          <p:cNvPr id="355" name="Google Shape;355;p34"/>
          <p:cNvSpPr txBox="1">
            <a:spLocks noGrp="1"/>
          </p:cNvSpPr>
          <p:nvPr>
            <p:ph type="body" idx="2"/>
          </p:nvPr>
        </p:nvSpPr>
        <p:spPr>
          <a:xfrm>
            <a:off x="4085725" y="1336400"/>
            <a:ext cx="4887300" cy="60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CA" b="1" dirty="0">
                <a:latin typeface="Times New Roman" panose="02020603050405020304" pitchFamily="18" charset="0"/>
                <a:cs typeface="Times New Roman" panose="02020603050405020304" pitchFamily="18" charset="0"/>
              </a:rPr>
              <a:t>Both BD and ACD have missing values and have a 1 : Many relationship with TP.</a:t>
            </a:r>
            <a:endParaRPr dirty="0">
              <a:latin typeface="Times New Roman" panose="02020603050405020304" pitchFamily="18" charset="0"/>
              <a:cs typeface="Times New Roman" panose="02020603050405020304" pitchFamily="18" charset="0"/>
            </a:endParaRPr>
          </a:p>
        </p:txBody>
      </p:sp>
      <p:sp>
        <p:nvSpPr>
          <p:cNvPr id="356" name="Google Shape;356;p34"/>
          <p:cNvSpPr/>
          <p:nvPr/>
        </p:nvSpPr>
        <p:spPr>
          <a:xfrm>
            <a:off x="4108900" y="2223600"/>
            <a:ext cx="4633800" cy="1877700"/>
          </a:xfrm>
          <a:prstGeom prst="roundRect">
            <a:avLst>
              <a:gd name="adj" fmla="val 4591"/>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txBox="1"/>
          <p:nvPr/>
        </p:nvSpPr>
        <p:spPr>
          <a:xfrm>
            <a:off x="4180851" y="2227400"/>
            <a:ext cx="45618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bdTPTable &lt;- aggregate(BD ~ TP, BurgundySip, FUN = mean);</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missingBD_BurgundySip &lt;- BurgundySip[is.na(BurgundySip$BD),];</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existingBD_BurgundySip &lt;- BurgundySip[!is.na(BurgundySip$BD),];</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removeBDIndexes &lt;- !(names(BurgundySip) == </a:t>
            </a:r>
            <a:r>
              <a:rPr lang="en-CA" sz="1000" b="1">
                <a:solidFill>
                  <a:srgbClr val="FFD966"/>
                </a:solidFill>
                <a:latin typeface="Roboto"/>
                <a:ea typeface="Roboto"/>
                <a:cs typeface="Roboto"/>
                <a:sym typeface="Roboto"/>
              </a:rPr>
              <a:t>"BD"</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missingBD_BurgundySip &lt;-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merge(missingBD_BurgundySip[removeBDIndexes],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bdTPTable,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by = </a:t>
            </a:r>
            <a:r>
              <a:rPr lang="en-CA" sz="1000" b="1">
                <a:solidFill>
                  <a:srgbClr val="FFD966"/>
                </a:solidFill>
                <a:latin typeface="Roboto"/>
                <a:ea typeface="Roboto"/>
                <a:cs typeface="Roboto"/>
                <a:sym typeface="Roboto"/>
              </a:rPr>
              <a:t>"TP"</a:t>
            </a:r>
            <a:r>
              <a:rPr lang="en-CA" sz="1000" b="1">
                <a:solidFill>
                  <a:schemeClr val="lt1"/>
                </a:solidFill>
                <a:latin typeface="Roboto"/>
                <a:ea typeface="Roboto"/>
                <a:cs typeface="Roboto"/>
                <a:sym typeface="Roboto"/>
              </a:rPr>
              <a:t>, </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                 all.x = </a:t>
            </a:r>
            <a:r>
              <a:rPr lang="en-CA" sz="1000" b="1">
                <a:solidFill>
                  <a:srgbClr val="B4A7D6"/>
                </a:solidFill>
                <a:latin typeface="Roboto"/>
                <a:ea typeface="Roboto"/>
                <a:cs typeface="Roboto"/>
                <a:sym typeface="Roboto"/>
              </a:rPr>
              <a:t>T</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 &lt;- rbind(existingBD_BurgundySip, missingBD_BurgundySip);</a:t>
            </a:r>
            <a:endParaRPr sz="1000" b="1">
              <a:solidFill>
                <a:schemeClr val="lt1"/>
              </a:solidFill>
              <a:latin typeface="Roboto"/>
              <a:ea typeface="Roboto"/>
              <a:cs typeface="Roboto"/>
              <a:sym typeface="Roboto"/>
            </a:endParaRPr>
          </a:p>
          <a:p>
            <a:pPr marL="0" lvl="0" indent="0" algn="l" rtl="0">
              <a:spcBef>
                <a:spcPts val="0"/>
              </a:spcBef>
              <a:spcAft>
                <a:spcPts val="0"/>
              </a:spcAft>
              <a:buNone/>
            </a:pPr>
            <a:endParaRPr sz="1000" b="1">
              <a:solidFill>
                <a:schemeClr val="lt1"/>
              </a:solidFill>
              <a:latin typeface="Roboto"/>
              <a:ea typeface="Roboto"/>
              <a:cs typeface="Roboto"/>
              <a:sym typeface="Roboto"/>
            </a:endParaRPr>
          </a:p>
        </p:txBody>
      </p:sp>
      <p:sp>
        <p:nvSpPr>
          <p:cNvPr id="358" name="Google Shape;358;p34"/>
          <p:cNvSpPr txBox="1">
            <a:spLocks noGrp="1"/>
          </p:cNvSpPr>
          <p:nvPr>
            <p:ph type="body" idx="2"/>
          </p:nvPr>
        </p:nvSpPr>
        <p:spPr>
          <a:xfrm>
            <a:off x="4085725" y="1902701"/>
            <a:ext cx="4887300" cy="39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CA" b="1" dirty="0" err="1">
                <a:solidFill>
                  <a:srgbClr val="B85741"/>
                </a:solidFill>
                <a:latin typeface="Times New Roman" panose="02020603050405020304" pitchFamily="18" charset="0"/>
                <a:cs typeface="Times New Roman" panose="02020603050405020304" pitchFamily="18" charset="0"/>
              </a:rPr>
              <a:t>LeftJoin</a:t>
            </a:r>
            <a:r>
              <a:rPr lang="en-CA" b="1" dirty="0">
                <a:solidFill>
                  <a:srgbClr val="B85741"/>
                </a:solidFill>
                <a:latin typeface="Times New Roman" panose="02020603050405020304" pitchFamily="18" charset="0"/>
                <a:cs typeface="Times New Roman" panose="02020603050405020304" pitchFamily="18" charset="0"/>
              </a:rPr>
              <a:t> </a:t>
            </a:r>
            <a:r>
              <a:rPr lang="en-CA" b="1" dirty="0">
                <a:latin typeface="Times New Roman" panose="02020603050405020304" pitchFamily="18" charset="0"/>
                <a:cs typeface="Times New Roman" panose="02020603050405020304" pitchFamily="18" charset="0"/>
              </a:rPr>
              <a:t>with 1:M mapping table</a:t>
            </a:r>
            <a:endParaRPr dirty="0">
              <a:latin typeface="Times New Roman" panose="02020603050405020304" pitchFamily="18" charset="0"/>
              <a:cs typeface="Times New Roman" panose="02020603050405020304" pitchFamily="18" charset="0"/>
            </a:endParaRPr>
          </a:p>
        </p:txBody>
      </p:sp>
      <p:pic>
        <p:nvPicPr>
          <p:cNvPr id="359" name="Google Shape;359;p34"/>
          <p:cNvPicPr preferRelativeResize="0"/>
          <p:nvPr/>
        </p:nvPicPr>
        <p:blipFill>
          <a:blip r:embed="rId3">
            <a:alphaModFix/>
          </a:blip>
          <a:stretch>
            <a:fillRect/>
          </a:stretch>
        </p:blipFill>
        <p:spPr>
          <a:xfrm>
            <a:off x="627973" y="1274600"/>
            <a:ext cx="2492928" cy="1877701"/>
          </a:xfrm>
          <a:prstGeom prst="rect">
            <a:avLst/>
          </a:prstGeom>
          <a:noFill/>
          <a:ln>
            <a:noFill/>
          </a:ln>
        </p:spPr>
      </p:pic>
      <p:pic>
        <p:nvPicPr>
          <p:cNvPr id="360" name="Google Shape;360;p34"/>
          <p:cNvPicPr preferRelativeResize="0"/>
          <p:nvPr/>
        </p:nvPicPr>
        <p:blipFill>
          <a:blip r:embed="rId4">
            <a:alphaModFix/>
          </a:blip>
          <a:stretch>
            <a:fillRect/>
          </a:stretch>
        </p:blipFill>
        <p:spPr>
          <a:xfrm>
            <a:off x="755501" y="3259200"/>
            <a:ext cx="2327500" cy="1877701"/>
          </a:xfrm>
          <a:prstGeom prst="rect">
            <a:avLst/>
          </a:prstGeom>
          <a:noFill/>
          <a:ln>
            <a:noFill/>
          </a:ln>
        </p:spPr>
      </p:pic>
      <p:sp>
        <p:nvSpPr>
          <p:cNvPr id="361" name="Google Shape;36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22</a:t>
            </a:fld>
            <a:endParaRPr/>
          </a:p>
        </p:txBody>
      </p:sp>
      <p:sp>
        <p:nvSpPr>
          <p:cNvPr id="362" name="Google Shape;362;p34"/>
          <p:cNvSpPr txBox="1"/>
          <p:nvPr/>
        </p:nvSpPr>
        <p:spPr>
          <a:xfrm>
            <a:off x="1668850" y="2909250"/>
            <a:ext cx="722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700"/>
              <a:t>BD levels</a:t>
            </a:r>
            <a:endParaRPr sz="700"/>
          </a:p>
        </p:txBody>
      </p:sp>
      <p:sp>
        <p:nvSpPr>
          <p:cNvPr id="363" name="Google Shape;363;p34"/>
          <p:cNvSpPr txBox="1"/>
          <p:nvPr/>
        </p:nvSpPr>
        <p:spPr>
          <a:xfrm>
            <a:off x="1668850" y="4931250"/>
            <a:ext cx="722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700"/>
              <a:t>ACD levels</a:t>
            </a:r>
            <a:endParaRPr sz="700"/>
          </a:p>
        </p:txBody>
      </p:sp>
      <p:sp>
        <p:nvSpPr>
          <p:cNvPr id="364" name="Google Shape;364;p34"/>
          <p:cNvSpPr txBox="1"/>
          <p:nvPr/>
        </p:nvSpPr>
        <p:spPr>
          <a:xfrm>
            <a:off x="2946400" y="2104850"/>
            <a:ext cx="30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700"/>
              <a:t>TP</a:t>
            </a:r>
            <a:endParaRPr sz="700"/>
          </a:p>
        </p:txBody>
      </p:sp>
      <p:sp>
        <p:nvSpPr>
          <p:cNvPr id="365" name="Google Shape;365;p34"/>
          <p:cNvSpPr txBox="1"/>
          <p:nvPr/>
        </p:nvSpPr>
        <p:spPr>
          <a:xfrm>
            <a:off x="2922825" y="4105100"/>
            <a:ext cx="30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700"/>
              <a:t>TP</a:t>
            </a:r>
            <a:endParaRPr sz="700"/>
          </a:p>
        </p:txBody>
      </p:sp>
      <p:sp>
        <p:nvSpPr>
          <p:cNvPr id="366" name="Google Shape;366;p34"/>
          <p:cNvSpPr/>
          <p:nvPr/>
        </p:nvSpPr>
        <p:spPr>
          <a:xfrm>
            <a:off x="63325" y="1676750"/>
            <a:ext cx="416100" cy="292500"/>
          </a:xfrm>
          <a:prstGeom prst="rect">
            <a:avLst/>
          </a:prstGeom>
          <a:solidFill>
            <a:srgbClr val="85200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80000"/>
              </a:solidFill>
            </a:endParaRPr>
          </a:p>
        </p:txBody>
      </p:sp>
      <p:pic>
        <p:nvPicPr>
          <p:cNvPr id="367" name="Google Shape;367;p34"/>
          <p:cNvPicPr preferRelativeResize="0"/>
          <p:nvPr/>
        </p:nvPicPr>
        <p:blipFill>
          <a:blip r:embed="rId5">
            <a:alphaModFix/>
          </a:blip>
          <a:stretch>
            <a:fillRect/>
          </a:stretch>
        </p:blipFill>
        <p:spPr>
          <a:xfrm>
            <a:off x="63325" y="2000800"/>
            <a:ext cx="416100" cy="292395"/>
          </a:xfrm>
          <a:prstGeom prst="rect">
            <a:avLst/>
          </a:prstGeom>
          <a:noFill/>
          <a:ln w="9525" cap="flat" cmpd="sng">
            <a:solidFill>
              <a:srgbClr val="000000"/>
            </a:solidFill>
            <a:prstDash val="solid"/>
            <a:round/>
            <a:headEnd type="none" w="sm" len="sm"/>
            <a:tailEnd type="none" w="sm" len="sm"/>
          </a:ln>
        </p:spPr>
      </p:pic>
      <p:sp>
        <p:nvSpPr>
          <p:cNvPr id="368" name="Google Shape;368;p34"/>
          <p:cNvSpPr txBox="1"/>
          <p:nvPr/>
        </p:nvSpPr>
        <p:spPr>
          <a:xfrm>
            <a:off x="479425" y="1676750"/>
            <a:ext cx="41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800" b="1"/>
              <a:t>YES</a:t>
            </a:r>
            <a:endParaRPr sz="800" b="1"/>
          </a:p>
        </p:txBody>
      </p:sp>
      <p:sp>
        <p:nvSpPr>
          <p:cNvPr id="369" name="Google Shape;369;p34"/>
          <p:cNvSpPr txBox="1"/>
          <p:nvPr/>
        </p:nvSpPr>
        <p:spPr>
          <a:xfrm>
            <a:off x="479425" y="1993100"/>
            <a:ext cx="41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800" b="1"/>
              <a:t>NO</a:t>
            </a:r>
            <a:endParaRPr sz="8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Modeling</a:t>
            </a:r>
            <a:endParaRPr b="1">
              <a:latin typeface="Times New Roman"/>
              <a:ea typeface="Times New Roman"/>
              <a:cs typeface="Times New Roman"/>
              <a:sym typeface="Times New Roman"/>
            </a:endParaRPr>
          </a:p>
        </p:txBody>
      </p:sp>
      <p:sp>
        <p:nvSpPr>
          <p:cNvPr id="375" name="Google Shape;375;p35"/>
          <p:cNvSpPr txBox="1"/>
          <p:nvPr/>
        </p:nvSpPr>
        <p:spPr>
          <a:xfrm>
            <a:off x="1566700" y="1977950"/>
            <a:ext cx="6463800" cy="20319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Item 1. Descriptive Questions</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Item 2. Predictive Analytics (Regression)</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Item 3. Predictive Analytics (Cluster)</a:t>
            </a:r>
            <a:endParaRPr sz="2400">
              <a:latin typeface="Times New Roman"/>
              <a:ea typeface="Times New Roman"/>
              <a:cs typeface="Times New Roman"/>
              <a:sym typeface="Times New Roman"/>
            </a:endParaRPr>
          </a:p>
        </p:txBody>
      </p:sp>
      <p:sp>
        <p:nvSpPr>
          <p:cNvPr id="376" name="Google Shape;376;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6"/>
          <p:cNvSpPr txBox="1">
            <a:spLocks noGrp="1"/>
          </p:cNvSpPr>
          <p:nvPr>
            <p:ph type="title"/>
          </p:nvPr>
        </p:nvSpPr>
        <p:spPr>
          <a:xfrm>
            <a:off x="311700" y="1527675"/>
            <a:ext cx="8520600" cy="30462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0"/>
              </a:spcAft>
              <a:buNone/>
            </a:pPr>
            <a:r>
              <a:rPr lang="en-CA" sz="1622" dirty="0">
                <a:solidFill>
                  <a:srgbClr val="000000"/>
                </a:solidFill>
                <a:latin typeface="Times New Roman"/>
                <a:ea typeface="Times New Roman"/>
                <a:cs typeface="Times New Roman"/>
                <a:sym typeface="Times New Roman"/>
              </a:rPr>
              <a:t>During the exploratory analysis :</a:t>
            </a:r>
            <a:endParaRPr sz="2622" b="1"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1622" dirty="0">
                <a:solidFill>
                  <a:srgbClr val="000000"/>
                </a:solidFill>
                <a:latin typeface="Times New Roman"/>
                <a:ea typeface="Times New Roman"/>
                <a:cs typeface="Times New Roman"/>
                <a:sym typeface="Times New Roman"/>
              </a:rPr>
              <a:t>1.	Which particular range of age (YR) in regard to wines had the highest price?</a:t>
            </a:r>
            <a:endParaRPr sz="1622"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1622" dirty="0">
                <a:solidFill>
                  <a:srgbClr val="000000"/>
                </a:solidFill>
                <a:latin typeface="Times New Roman"/>
                <a:ea typeface="Times New Roman"/>
                <a:cs typeface="Times New Roman"/>
                <a:sym typeface="Times New Roman"/>
              </a:rPr>
              <a:t>2.	Determine the rating range pertaining to the wines which had the highest price.</a:t>
            </a:r>
            <a:endParaRPr sz="1622"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1622" dirty="0">
                <a:solidFill>
                  <a:srgbClr val="000000"/>
                </a:solidFill>
                <a:latin typeface="Times New Roman"/>
                <a:ea typeface="Times New Roman"/>
                <a:cs typeface="Times New Roman"/>
                <a:sym typeface="Times New Roman"/>
              </a:rPr>
              <a:t>3.	What is the average price of wines based on the region which the grapes are originated from ?</a:t>
            </a:r>
            <a:endParaRPr sz="1622"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1622" dirty="0">
                <a:solidFill>
                  <a:srgbClr val="000000"/>
                </a:solidFill>
                <a:latin typeface="Times New Roman"/>
                <a:ea typeface="Times New Roman"/>
                <a:cs typeface="Times New Roman"/>
                <a:sym typeface="Times New Roman"/>
              </a:rPr>
              <a:t>4.	Calculate the average price of wines based on the name of the aforementioned beverages</a:t>
            </a:r>
            <a:endParaRPr sz="1622"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1622" dirty="0">
                <a:solidFill>
                  <a:srgbClr val="000000"/>
                </a:solidFill>
                <a:latin typeface="Times New Roman"/>
                <a:ea typeface="Times New Roman"/>
                <a:cs typeface="Times New Roman"/>
                <a:sym typeface="Times New Roman"/>
              </a:rPr>
              <a:t>5.	The average price of the wines based on the ratings pertinent to each brand.</a:t>
            </a:r>
            <a:endParaRPr sz="1622"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1400" dirty="0">
              <a:solidFill>
                <a:srgbClr val="000000"/>
              </a:solidFill>
              <a:latin typeface="Times New Roman"/>
              <a:ea typeface="Times New Roman"/>
              <a:cs typeface="Times New Roman"/>
              <a:sym typeface="Times New Roman"/>
            </a:endParaRPr>
          </a:p>
          <a:p>
            <a:pPr marL="0" lvl="0" indent="0" algn="l" rtl="0">
              <a:lnSpc>
                <a:spcPct val="200000"/>
              </a:lnSpc>
              <a:spcBef>
                <a:spcPts val="0"/>
              </a:spcBef>
              <a:spcAft>
                <a:spcPts val="0"/>
              </a:spcAft>
              <a:buNone/>
            </a:pPr>
            <a:endParaRPr sz="2400" b="1" dirty="0">
              <a:solidFill>
                <a:srgbClr val="000000"/>
              </a:solidFill>
              <a:latin typeface="Times New Roman"/>
              <a:ea typeface="Times New Roman"/>
              <a:cs typeface="Times New Roman"/>
              <a:sym typeface="Times New Roman"/>
            </a:endParaRPr>
          </a:p>
        </p:txBody>
      </p:sp>
      <p:sp>
        <p:nvSpPr>
          <p:cNvPr id="382" name="Google Shape;38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24</a:t>
            </a:fld>
            <a:endParaRPr/>
          </a:p>
        </p:txBody>
      </p:sp>
      <p:sp>
        <p:nvSpPr>
          <p:cNvPr id="383" name="Google Shape;383;p36"/>
          <p:cNvSpPr txBox="1">
            <a:spLocks noGrp="1"/>
          </p:cNvSpPr>
          <p:nvPr>
            <p:ph type="title"/>
          </p:nvPr>
        </p:nvSpPr>
        <p:spPr>
          <a:xfrm>
            <a:off x="311725" y="479100"/>
            <a:ext cx="8520600" cy="64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Item 1. </a:t>
            </a:r>
            <a:r>
              <a:rPr lang="en-CA" sz="2733" b="1">
                <a:latin typeface="Times New Roman"/>
                <a:ea typeface="Times New Roman"/>
                <a:cs typeface="Times New Roman"/>
                <a:sym typeface="Times New Roman"/>
              </a:rPr>
              <a:t>Descriptive Analysis &amp; Questions</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7"/>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1. </a:t>
            </a:r>
            <a:r>
              <a:rPr lang="en-CA" sz="2733" b="1">
                <a:latin typeface="Times New Roman"/>
                <a:ea typeface="Times New Roman"/>
                <a:cs typeface="Times New Roman"/>
                <a:sym typeface="Times New Roman"/>
              </a:rPr>
              <a:t>Descriptive Analysis &amp; Questions</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Conclusion / Answers Part.1</a:t>
            </a:r>
            <a:endParaRPr sz="2000" b="1">
              <a:solidFill>
                <a:srgbClr val="CCCCCC"/>
              </a:solidFill>
              <a:latin typeface="Times New Roman"/>
              <a:ea typeface="Times New Roman"/>
              <a:cs typeface="Times New Roman"/>
              <a:sym typeface="Times New Roman"/>
            </a:endParaRPr>
          </a:p>
        </p:txBody>
      </p:sp>
      <p:sp>
        <p:nvSpPr>
          <p:cNvPr id="389" name="Google Shape;38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25</a:t>
            </a:fld>
            <a:endParaRPr/>
          </a:p>
        </p:txBody>
      </p:sp>
      <p:sp>
        <p:nvSpPr>
          <p:cNvPr id="390" name="Google Shape;390;p37"/>
          <p:cNvSpPr txBox="1"/>
          <p:nvPr/>
        </p:nvSpPr>
        <p:spPr>
          <a:xfrm>
            <a:off x="30325" y="1275125"/>
            <a:ext cx="9083400" cy="3879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Times New Roman"/>
              <a:buChar char="●"/>
            </a:pPr>
            <a:r>
              <a:rPr lang="en-CA" sz="1500">
                <a:latin typeface="Times New Roman"/>
                <a:ea typeface="Times New Roman"/>
                <a:cs typeface="Times New Roman"/>
                <a:sym typeface="Times New Roman"/>
              </a:rPr>
              <a:t>As a matter of fact, there was no perfect correlation between the price and the year which the grapes were reaped. Contriving a pricing plan based on the YR seems rather inane. There are better options to base pricing strategy on.</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CA" sz="1500">
                <a:latin typeface="Times New Roman"/>
                <a:ea typeface="Times New Roman"/>
                <a:cs typeface="Times New Roman"/>
                <a:sym typeface="Times New Roman"/>
              </a:rPr>
              <a:t>Moreover, as the regression models indicate, the attributed rating above 4.5 to the beverages lead to higher prices. PLUS, the rating which falls below the 4.5 decrease the price, as a result, it can be concluded that the rating has a strong positive impact on the pricing strategy.</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CA" sz="1500">
                <a:latin typeface="Times New Roman"/>
                <a:ea typeface="Times New Roman"/>
                <a:cs typeface="Times New Roman"/>
                <a:sym typeface="Times New Roman"/>
              </a:rPr>
              <a:t>A relation can be found between region and the pricing. indeed, Conca de Barbera, Aragon, Jerez Palo Cortad, Montilla-Moriles, Mentrida as different regions recorded a higher prices compared to other regions. Though most of the wines based on region falls in the average price category, there are slight and noticeable differences between the wines.</a:t>
            </a:r>
            <a:endParaRPr sz="1500">
              <a:latin typeface="Times New Roman"/>
              <a:ea typeface="Times New Roman"/>
              <a:cs typeface="Times New Roman"/>
              <a:sym typeface="Times New Roman"/>
            </a:endParaRPr>
          </a:p>
          <a:p>
            <a:pPr marL="0" lvl="0" indent="0" algn="l" rtl="0">
              <a:spcBef>
                <a:spcPts val="0"/>
              </a:spcBef>
              <a:spcAft>
                <a:spcPts val="0"/>
              </a:spcAft>
              <a:buNone/>
            </a:pP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CA" sz="1500">
                <a:latin typeface="Times New Roman"/>
                <a:ea typeface="Times New Roman"/>
                <a:cs typeface="Times New Roman"/>
                <a:sym typeface="Times New Roman"/>
              </a:rPr>
              <a:t>Price of the wines vary significantly based on the names of the wineries. Understandably, a few names such as Clos Erasmus, Emilio Hidalgo, Espectacle del Montsant and etc. have a weighty higher price compared to others.</a:t>
            </a:r>
            <a:endParaRPr sz="15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26</a:t>
            </a:fld>
            <a:endParaRPr/>
          </a:p>
        </p:txBody>
      </p:sp>
      <p:sp>
        <p:nvSpPr>
          <p:cNvPr id="396" name="Google Shape;396;p38"/>
          <p:cNvSpPr txBox="1"/>
          <p:nvPr/>
        </p:nvSpPr>
        <p:spPr>
          <a:xfrm>
            <a:off x="71625" y="1309650"/>
            <a:ext cx="9012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Times New Roman"/>
              <a:buChar char="●"/>
            </a:pPr>
            <a:r>
              <a:rPr lang="en-CA" sz="1500">
                <a:latin typeface="Times New Roman"/>
                <a:ea typeface="Times New Roman"/>
                <a:cs typeface="Times New Roman"/>
                <a:sym typeface="Times New Roman"/>
              </a:rPr>
              <a:t>As mentioned earlier, there is a strong relation between rating and price. As the rating goes higher the prices moves in the same direction (positive covariance).</a:t>
            </a:r>
            <a:endParaRPr sz="1500">
              <a:latin typeface="Times New Roman"/>
              <a:ea typeface="Times New Roman"/>
              <a:cs typeface="Times New Roman"/>
              <a:sym typeface="Times New Roman"/>
            </a:endParaRPr>
          </a:p>
          <a:p>
            <a:pPr marL="457200" lvl="0" indent="0" algn="l" rtl="0">
              <a:spcBef>
                <a:spcPts val="0"/>
              </a:spcBef>
              <a:spcAft>
                <a:spcPts val="0"/>
              </a:spcAft>
              <a:buNone/>
            </a:pPr>
            <a:endParaRPr sz="1500">
              <a:latin typeface="Times New Roman"/>
              <a:ea typeface="Times New Roman"/>
              <a:cs typeface="Times New Roman"/>
              <a:sym typeface="Times New Roman"/>
            </a:endParaRPr>
          </a:p>
        </p:txBody>
      </p:sp>
      <p:sp>
        <p:nvSpPr>
          <p:cNvPr id="397" name="Google Shape;397;p38"/>
          <p:cNvSpPr/>
          <p:nvPr/>
        </p:nvSpPr>
        <p:spPr>
          <a:xfrm>
            <a:off x="386825" y="1948050"/>
            <a:ext cx="8374200" cy="623700"/>
          </a:xfrm>
          <a:prstGeom prst="rect">
            <a:avLst/>
          </a:prstGeom>
          <a:solidFill>
            <a:srgbClr val="172B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txBox="1"/>
          <p:nvPr/>
        </p:nvSpPr>
        <p:spPr>
          <a:xfrm>
            <a:off x="358025" y="1884000"/>
            <a:ext cx="588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b="1">
                <a:solidFill>
                  <a:schemeClr val="lt1"/>
                </a:solidFill>
                <a:latin typeface="Times New Roman"/>
                <a:ea typeface="Times New Roman"/>
                <a:cs typeface="Times New Roman"/>
                <a:sym typeface="Times New Roman"/>
              </a:rPr>
              <a:t>&gt; BurgundySip &lt;- read_csv("F:/FP/BurgundySip.csv")</a:t>
            </a:r>
            <a:endParaRPr b="1">
              <a:solidFill>
                <a:schemeClr val="lt1"/>
              </a:solidFill>
              <a:latin typeface="Times New Roman"/>
              <a:ea typeface="Times New Roman"/>
              <a:cs typeface="Times New Roman"/>
              <a:sym typeface="Times New Roman"/>
            </a:endParaRPr>
          </a:p>
        </p:txBody>
      </p:sp>
      <p:sp>
        <p:nvSpPr>
          <p:cNvPr id="399" name="Google Shape;399;p38"/>
          <p:cNvSpPr/>
          <p:nvPr/>
        </p:nvSpPr>
        <p:spPr>
          <a:xfrm>
            <a:off x="386825" y="2435650"/>
            <a:ext cx="8374200" cy="522900"/>
          </a:xfrm>
          <a:prstGeom prst="rect">
            <a:avLst/>
          </a:prstGeom>
          <a:solidFill>
            <a:srgbClr val="172B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b="1">
                <a:solidFill>
                  <a:schemeClr val="lt1"/>
                </a:solidFill>
                <a:latin typeface="Times New Roman"/>
                <a:ea typeface="Times New Roman"/>
                <a:cs typeface="Times New Roman"/>
                <a:sym typeface="Times New Roman"/>
              </a:rPr>
              <a:t>&gt; View(BurgundySip)</a:t>
            </a:r>
            <a:endParaRPr b="1">
              <a:solidFill>
                <a:schemeClr val="lt1"/>
              </a:solidFill>
              <a:latin typeface="Times New Roman"/>
              <a:ea typeface="Times New Roman"/>
              <a:cs typeface="Times New Roman"/>
              <a:sym typeface="Times New Roman"/>
            </a:endParaRPr>
          </a:p>
        </p:txBody>
      </p:sp>
      <p:sp>
        <p:nvSpPr>
          <p:cNvPr id="400" name="Google Shape;400;p38"/>
          <p:cNvSpPr/>
          <p:nvPr/>
        </p:nvSpPr>
        <p:spPr>
          <a:xfrm>
            <a:off x="394025" y="2958600"/>
            <a:ext cx="8374200" cy="1525800"/>
          </a:xfrm>
          <a:prstGeom prst="rect">
            <a:avLst/>
          </a:prstGeom>
          <a:solidFill>
            <a:srgbClr val="172B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1500"/>
              </a:spcBef>
              <a:spcAft>
                <a:spcPts val="0"/>
              </a:spcAft>
              <a:buNone/>
            </a:pPr>
            <a:r>
              <a:rPr lang="en-CA" sz="1500" b="1">
                <a:solidFill>
                  <a:schemeClr val="lt1"/>
                </a:solidFill>
                <a:latin typeface="Times New Roman"/>
                <a:ea typeface="Times New Roman"/>
                <a:cs typeface="Times New Roman"/>
                <a:sym typeface="Times New Roman"/>
              </a:rPr>
              <a:t>&gt; aggregate(BurgundySip$PR ~ BurgundySip$REG, FUN = mean)</a:t>
            </a:r>
            <a:endParaRPr sz="1500" b="1">
              <a:solidFill>
                <a:schemeClr val="lt1"/>
              </a:solidFill>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en-CA" sz="1500" b="1">
                <a:solidFill>
                  <a:schemeClr val="lt1"/>
                </a:solidFill>
                <a:latin typeface="Times New Roman"/>
                <a:ea typeface="Times New Roman"/>
                <a:cs typeface="Times New Roman"/>
                <a:sym typeface="Times New Roman"/>
              </a:rPr>
              <a:t> &gt; aggregate(BurgundySip$PR ~ BurgundySip$NAME, FUN = mean)</a:t>
            </a:r>
            <a:endParaRPr sz="1500" b="1">
              <a:solidFill>
                <a:schemeClr val="lt1"/>
              </a:solidFill>
              <a:latin typeface="Times New Roman"/>
              <a:ea typeface="Times New Roman"/>
              <a:cs typeface="Times New Roman"/>
              <a:sym typeface="Times New Roman"/>
            </a:endParaRPr>
          </a:p>
          <a:p>
            <a:pPr marL="0" lvl="0" indent="0" algn="l" rtl="0">
              <a:lnSpc>
                <a:spcPct val="115000"/>
              </a:lnSpc>
              <a:spcBef>
                <a:spcPts val="1500"/>
              </a:spcBef>
              <a:spcAft>
                <a:spcPts val="1500"/>
              </a:spcAft>
              <a:buNone/>
            </a:pPr>
            <a:r>
              <a:rPr lang="en-CA" sz="1500" b="1">
                <a:solidFill>
                  <a:schemeClr val="lt1"/>
                </a:solidFill>
                <a:latin typeface="Times New Roman"/>
                <a:ea typeface="Times New Roman"/>
                <a:cs typeface="Times New Roman"/>
                <a:sym typeface="Times New Roman"/>
              </a:rPr>
              <a:t>&gt; aggregate(BurgundySip$PR ~ BurgundySip$RT, FUN = mean)</a:t>
            </a:r>
            <a:endParaRPr sz="1500" b="1">
              <a:solidFill>
                <a:schemeClr val="lt1"/>
              </a:solidFill>
              <a:latin typeface="Times New Roman"/>
              <a:ea typeface="Times New Roman"/>
              <a:cs typeface="Times New Roman"/>
              <a:sym typeface="Times New Roman"/>
            </a:endParaRPr>
          </a:p>
        </p:txBody>
      </p:sp>
      <p:sp>
        <p:nvSpPr>
          <p:cNvPr id="401" name="Google Shape;401;p38"/>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1. </a:t>
            </a:r>
            <a:r>
              <a:rPr lang="en-CA" sz="2733" b="1">
                <a:latin typeface="Times New Roman"/>
                <a:ea typeface="Times New Roman"/>
                <a:cs typeface="Times New Roman"/>
                <a:sym typeface="Times New Roman"/>
              </a:rPr>
              <a:t>Descriptive Analysis &amp; Questions</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Conclusion / Answers Part.2</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9"/>
          <p:cNvSpPr/>
          <p:nvPr/>
        </p:nvSpPr>
        <p:spPr>
          <a:xfrm>
            <a:off x="362600" y="3503075"/>
            <a:ext cx="4912500" cy="1467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362600" y="1537050"/>
            <a:ext cx="4912500" cy="118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27</a:t>
            </a:fld>
            <a:endParaRPr/>
          </a:p>
        </p:txBody>
      </p:sp>
      <p:sp>
        <p:nvSpPr>
          <p:cNvPr id="409" name="Google Shape;409;p39"/>
          <p:cNvSpPr txBox="1"/>
          <p:nvPr/>
        </p:nvSpPr>
        <p:spPr>
          <a:xfrm>
            <a:off x="497175" y="1661650"/>
            <a:ext cx="4674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600" dirty="0">
                <a:solidFill>
                  <a:schemeClr val="lt1"/>
                </a:solidFill>
                <a:latin typeface="Times New Roman" panose="02020603050405020304" pitchFamily="18" charset="0"/>
                <a:ea typeface="Roboto"/>
                <a:cs typeface="Times New Roman" panose="02020603050405020304" pitchFamily="18" charset="0"/>
                <a:sym typeface="Roboto"/>
              </a:rPr>
              <a:t>&lt;Predictive Objective 1&gt;</a:t>
            </a:r>
            <a:endParaRPr sz="1600" dirty="0">
              <a:solidFill>
                <a:schemeClr val="lt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600" dirty="0">
              <a:solidFill>
                <a:schemeClr val="lt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sz="1600" dirty="0">
                <a:solidFill>
                  <a:schemeClr val="lt1"/>
                </a:solidFill>
                <a:latin typeface="Times New Roman" panose="02020603050405020304" pitchFamily="18" charset="0"/>
                <a:ea typeface="Roboto"/>
                <a:cs typeface="Times New Roman" panose="02020603050405020304" pitchFamily="18" charset="0"/>
                <a:sym typeface="Roboto"/>
              </a:rPr>
              <a:t>Predict prices based on wine characteristics.</a:t>
            </a:r>
            <a:endParaRPr sz="1600" dirty="0">
              <a:solidFill>
                <a:schemeClr val="lt1"/>
              </a:solidFill>
              <a:latin typeface="Times New Roman" panose="02020603050405020304" pitchFamily="18" charset="0"/>
              <a:ea typeface="Roboto"/>
              <a:cs typeface="Times New Roman" panose="02020603050405020304" pitchFamily="18" charset="0"/>
              <a:sym typeface="Roboto"/>
            </a:endParaRPr>
          </a:p>
        </p:txBody>
      </p:sp>
      <p:sp>
        <p:nvSpPr>
          <p:cNvPr id="410" name="Google Shape;410;p39"/>
          <p:cNvSpPr txBox="1"/>
          <p:nvPr/>
        </p:nvSpPr>
        <p:spPr>
          <a:xfrm>
            <a:off x="497175" y="3682625"/>
            <a:ext cx="4706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dirty="0">
                <a:solidFill>
                  <a:schemeClr val="lt1"/>
                </a:solidFill>
                <a:latin typeface="Times New Roman" panose="02020603050405020304" pitchFamily="18" charset="0"/>
                <a:ea typeface="Roboto"/>
                <a:cs typeface="Times New Roman" panose="02020603050405020304" pitchFamily="18" charset="0"/>
                <a:sym typeface="Roboto"/>
              </a:rPr>
              <a:t>&lt;Predictive Objective 2&gt;</a:t>
            </a:r>
            <a:endParaRPr sz="1500" dirty="0">
              <a:solidFill>
                <a:schemeClr val="lt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500" dirty="0">
              <a:solidFill>
                <a:schemeClr val="lt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sz="1500" dirty="0">
                <a:solidFill>
                  <a:schemeClr val="lt1"/>
                </a:solidFill>
                <a:latin typeface="Times New Roman" panose="02020603050405020304" pitchFamily="18" charset="0"/>
                <a:ea typeface="Roboto"/>
                <a:cs typeface="Times New Roman" panose="02020603050405020304" pitchFamily="18" charset="0"/>
                <a:sym typeface="Roboto"/>
              </a:rPr>
              <a:t>Suggest to customers highly rated wines based on predictable wine prices and wine characteristics</a:t>
            </a:r>
            <a:r>
              <a:rPr lang="en-CA" sz="1500" dirty="0">
                <a:solidFill>
                  <a:schemeClr val="lt1"/>
                </a:solidFill>
                <a:latin typeface="Roboto"/>
                <a:ea typeface="Roboto"/>
                <a:cs typeface="Roboto"/>
                <a:sym typeface="Roboto"/>
              </a:rPr>
              <a:t>.</a:t>
            </a:r>
            <a:endParaRPr sz="1500" dirty="0">
              <a:solidFill>
                <a:schemeClr val="lt1"/>
              </a:solidFill>
              <a:latin typeface="Roboto"/>
              <a:ea typeface="Roboto"/>
              <a:cs typeface="Roboto"/>
              <a:sym typeface="Roboto"/>
            </a:endParaRPr>
          </a:p>
        </p:txBody>
      </p:sp>
      <p:pic>
        <p:nvPicPr>
          <p:cNvPr id="411" name="Google Shape;411;p39"/>
          <p:cNvPicPr preferRelativeResize="0"/>
          <p:nvPr/>
        </p:nvPicPr>
        <p:blipFill>
          <a:blip r:embed="rId3">
            <a:alphaModFix/>
          </a:blip>
          <a:stretch>
            <a:fillRect/>
          </a:stretch>
        </p:blipFill>
        <p:spPr>
          <a:xfrm>
            <a:off x="6277650" y="1342875"/>
            <a:ext cx="1638426" cy="1638424"/>
          </a:xfrm>
          <a:prstGeom prst="rect">
            <a:avLst/>
          </a:prstGeom>
          <a:noFill/>
          <a:ln>
            <a:noFill/>
          </a:ln>
        </p:spPr>
      </p:pic>
      <p:pic>
        <p:nvPicPr>
          <p:cNvPr id="412" name="Google Shape;412;p39"/>
          <p:cNvPicPr preferRelativeResize="0"/>
          <p:nvPr/>
        </p:nvPicPr>
        <p:blipFill>
          <a:blip r:embed="rId4">
            <a:alphaModFix/>
          </a:blip>
          <a:stretch>
            <a:fillRect/>
          </a:stretch>
        </p:blipFill>
        <p:spPr>
          <a:xfrm>
            <a:off x="5579900" y="3205299"/>
            <a:ext cx="2892557" cy="1851538"/>
          </a:xfrm>
          <a:prstGeom prst="rect">
            <a:avLst/>
          </a:prstGeom>
          <a:noFill/>
          <a:ln>
            <a:noFill/>
          </a:ln>
        </p:spPr>
      </p:pic>
      <p:sp>
        <p:nvSpPr>
          <p:cNvPr id="413" name="Google Shape;413;p39"/>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Business strategy</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28</a:t>
            </a:fld>
            <a:endParaRPr/>
          </a:p>
        </p:txBody>
      </p:sp>
      <p:pic>
        <p:nvPicPr>
          <p:cNvPr id="419" name="Google Shape;419;p40"/>
          <p:cNvPicPr preferRelativeResize="0"/>
          <p:nvPr/>
        </p:nvPicPr>
        <p:blipFill>
          <a:blip r:embed="rId3">
            <a:alphaModFix/>
          </a:blip>
          <a:stretch>
            <a:fillRect/>
          </a:stretch>
        </p:blipFill>
        <p:spPr>
          <a:xfrm>
            <a:off x="153379" y="1329400"/>
            <a:ext cx="4353197" cy="3803624"/>
          </a:xfrm>
          <a:prstGeom prst="rect">
            <a:avLst/>
          </a:prstGeom>
          <a:noFill/>
          <a:ln>
            <a:noFill/>
          </a:ln>
        </p:spPr>
      </p:pic>
      <p:pic>
        <p:nvPicPr>
          <p:cNvPr id="420" name="Google Shape;420;p40"/>
          <p:cNvPicPr preferRelativeResize="0"/>
          <p:nvPr/>
        </p:nvPicPr>
        <p:blipFill>
          <a:blip r:embed="rId4">
            <a:alphaModFix/>
          </a:blip>
          <a:stretch>
            <a:fillRect/>
          </a:stretch>
        </p:blipFill>
        <p:spPr>
          <a:xfrm>
            <a:off x="4724400" y="1396750"/>
            <a:ext cx="4260324" cy="3700304"/>
          </a:xfrm>
          <a:prstGeom prst="rect">
            <a:avLst/>
          </a:prstGeom>
          <a:noFill/>
          <a:ln>
            <a:noFill/>
          </a:ln>
        </p:spPr>
      </p:pic>
      <p:sp>
        <p:nvSpPr>
          <p:cNvPr id="421" name="Google Shape;421;p40"/>
          <p:cNvSpPr txBox="1"/>
          <p:nvPr/>
        </p:nvSpPr>
        <p:spPr>
          <a:xfrm>
            <a:off x="580825" y="1761725"/>
            <a:ext cx="2348100" cy="4464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700" b="1" dirty="0">
                <a:latin typeface="Times New Roman" panose="02020603050405020304" pitchFamily="18" charset="0"/>
                <a:ea typeface="Roboto"/>
                <a:cs typeface="Times New Roman" panose="02020603050405020304" pitchFamily="18" charset="0"/>
                <a:sym typeface="Roboto"/>
              </a:rPr>
              <a:t>Non Linear regression</a:t>
            </a:r>
            <a:endParaRPr sz="1700" b="1" dirty="0">
              <a:latin typeface="Times New Roman" panose="02020603050405020304" pitchFamily="18" charset="0"/>
              <a:ea typeface="Roboto"/>
              <a:cs typeface="Times New Roman" panose="02020603050405020304" pitchFamily="18" charset="0"/>
              <a:sym typeface="Roboto"/>
            </a:endParaRPr>
          </a:p>
        </p:txBody>
      </p:sp>
      <p:sp>
        <p:nvSpPr>
          <p:cNvPr id="422" name="Google Shape;422;p40"/>
          <p:cNvSpPr txBox="1"/>
          <p:nvPr/>
        </p:nvSpPr>
        <p:spPr>
          <a:xfrm>
            <a:off x="5155575" y="1716550"/>
            <a:ext cx="1941300" cy="446400"/>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600" b="1" dirty="0">
                <a:latin typeface="Roboto"/>
                <a:ea typeface="Roboto"/>
                <a:cs typeface="Roboto"/>
                <a:sym typeface="Roboto"/>
              </a:rPr>
              <a:t> </a:t>
            </a:r>
            <a:r>
              <a:rPr lang="en-CA" sz="1700" b="1" dirty="0">
                <a:latin typeface="Times New Roman" panose="02020603050405020304" pitchFamily="18" charset="0"/>
                <a:ea typeface="Roboto"/>
                <a:cs typeface="Times New Roman" panose="02020603050405020304" pitchFamily="18" charset="0"/>
                <a:sym typeface="Roboto"/>
              </a:rPr>
              <a:t>Linear regression</a:t>
            </a:r>
            <a:endParaRPr sz="1700" b="1" dirty="0">
              <a:latin typeface="Times New Roman" panose="02020603050405020304" pitchFamily="18" charset="0"/>
              <a:ea typeface="Roboto"/>
              <a:cs typeface="Times New Roman" panose="02020603050405020304" pitchFamily="18" charset="0"/>
              <a:sym typeface="Roboto"/>
            </a:endParaRPr>
          </a:p>
        </p:txBody>
      </p:sp>
      <p:sp>
        <p:nvSpPr>
          <p:cNvPr id="423" name="Google Shape;423;p40"/>
          <p:cNvSpPr txBox="1"/>
          <p:nvPr/>
        </p:nvSpPr>
        <p:spPr>
          <a:xfrm>
            <a:off x="1836850" y="4865700"/>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Prediction Value(€)</a:t>
            </a:r>
            <a:endParaRPr sz="1100" b="1">
              <a:highlight>
                <a:schemeClr val="lt1"/>
              </a:highlight>
              <a:latin typeface="Roboto"/>
              <a:ea typeface="Roboto"/>
              <a:cs typeface="Roboto"/>
              <a:sym typeface="Roboto"/>
            </a:endParaRPr>
          </a:p>
        </p:txBody>
      </p:sp>
      <p:sp>
        <p:nvSpPr>
          <p:cNvPr id="424" name="Google Shape;424;p40"/>
          <p:cNvSpPr txBox="1"/>
          <p:nvPr/>
        </p:nvSpPr>
        <p:spPr>
          <a:xfrm>
            <a:off x="6445338" y="4865700"/>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Prediction Value(€)</a:t>
            </a:r>
            <a:endParaRPr sz="1100" b="1">
              <a:highlight>
                <a:schemeClr val="lt1"/>
              </a:highlight>
              <a:latin typeface="Roboto"/>
              <a:ea typeface="Roboto"/>
              <a:cs typeface="Roboto"/>
              <a:sym typeface="Roboto"/>
            </a:endParaRPr>
          </a:p>
        </p:txBody>
      </p:sp>
      <p:sp>
        <p:nvSpPr>
          <p:cNvPr id="425" name="Google Shape;425;p40"/>
          <p:cNvSpPr txBox="1"/>
          <p:nvPr/>
        </p:nvSpPr>
        <p:spPr>
          <a:xfrm rot="-5400000">
            <a:off x="-479375" y="2768225"/>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Value(€)</a:t>
            </a:r>
            <a:endParaRPr sz="1100" b="1">
              <a:highlight>
                <a:schemeClr val="lt1"/>
              </a:highlight>
              <a:latin typeface="Roboto"/>
              <a:ea typeface="Roboto"/>
              <a:cs typeface="Roboto"/>
              <a:sym typeface="Roboto"/>
            </a:endParaRPr>
          </a:p>
        </p:txBody>
      </p:sp>
      <p:sp>
        <p:nvSpPr>
          <p:cNvPr id="426" name="Google Shape;426;p40"/>
          <p:cNvSpPr txBox="1"/>
          <p:nvPr/>
        </p:nvSpPr>
        <p:spPr>
          <a:xfrm rot="-5400000">
            <a:off x="4011900" y="2692025"/>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Value(€)</a:t>
            </a:r>
            <a:endParaRPr sz="1100" b="1">
              <a:highlight>
                <a:schemeClr val="lt1"/>
              </a:highlight>
              <a:latin typeface="Roboto"/>
              <a:ea typeface="Roboto"/>
              <a:cs typeface="Roboto"/>
              <a:sym typeface="Roboto"/>
            </a:endParaRPr>
          </a:p>
        </p:txBody>
      </p:sp>
      <p:sp>
        <p:nvSpPr>
          <p:cNvPr id="427" name="Google Shape;427;p40"/>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1: Predict prices based on wine characteristics.</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29</a:t>
            </a:fld>
            <a:endParaRPr/>
          </a:p>
        </p:txBody>
      </p:sp>
      <p:pic>
        <p:nvPicPr>
          <p:cNvPr id="433" name="Google Shape;433;p41"/>
          <p:cNvPicPr preferRelativeResize="0"/>
          <p:nvPr/>
        </p:nvPicPr>
        <p:blipFill>
          <a:blip r:embed="rId3">
            <a:alphaModFix/>
          </a:blip>
          <a:stretch>
            <a:fillRect/>
          </a:stretch>
        </p:blipFill>
        <p:spPr>
          <a:xfrm>
            <a:off x="159276" y="1345090"/>
            <a:ext cx="4353197" cy="3803624"/>
          </a:xfrm>
          <a:prstGeom prst="rect">
            <a:avLst/>
          </a:prstGeom>
          <a:noFill/>
          <a:ln>
            <a:noFill/>
          </a:ln>
        </p:spPr>
      </p:pic>
      <p:pic>
        <p:nvPicPr>
          <p:cNvPr id="434" name="Google Shape;434;p41"/>
          <p:cNvPicPr preferRelativeResize="0"/>
          <p:nvPr/>
        </p:nvPicPr>
        <p:blipFill>
          <a:blip r:embed="rId4">
            <a:alphaModFix/>
          </a:blip>
          <a:stretch>
            <a:fillRect/>
          </a:stretch>
        </p:blipFill>
        <p:spPr>
          <a:xfrm>
            <a:off x="4724400" y="1396750"/>
            <a:ext cx="4260324" cy="3700304"/>
          </a:xfrm>
          <a:prstGeom prst="rect">
            <a:avLst/>
          </a:prstGeom>
          <a:noFill/>
          <a:ln>
            <a:noFill/>
          </a:ln>
        </p:spPr>
      </p:pic>
      <p:sp>
        <p:nvSpPr>
          <p:cNvPr id="435" name="Google Shape;435;p41"/>
          <p:cNvSpPr/>
          <p:nvPr/>
        </p:nvSpPr>
        <p:spPr>
          <a:xfrm>
            <a:off x="679377" y="1483175"/>
            <a:ext cx="3301200" cy="3080700"/>
          </a:xfrm>
          <a:prstGeom prst="donut">
            <a:avLst>
              <a:gd name="adj" fmla="val 321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txBox="1"/>
          <p:nvPr/>
        </p:nvSpPr>
        <p:spPr>
          <a:xfrm>
            <a:off x="1589909" y="1777997"/>
            <a:ext cx="1153291" cy="707856"/>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700" b="1" dirty="0">
                <a:solidFill>
                  <a:srgbClr val="FF0000"/>
                </a:solidFill>
                <a:latin typeface="Times New Roman" panose="02020603050405020304" pitchFamily="18" charset="0"/>
                <a:ea typeface="Roboto"/>
                <a:cs typeface="Times New Roman" panose="02020603050405020304" pitchFamily="18" charset="0"/>
                <a:sym typeface="Roboto"/>
              </a:rPr>
              <a:t>High Accuracy</a:t>
            </a:r>
            <a:endParaRPr sz="1700" b="1" dirty="0">
              <a:solidFill>
                <a:srgbClr val="FF0000"/>
              </a:solidFill>
              <a:latin typeface="Times New Roman" panose="02020603050405020304" pitchFamily="18" charset="0"/>
              <a:ea typeface="Roboto"/>
              <a:cs typeface="Times New Roman" panose="02020603050405020304" pitchFamily="18" charset="0"/>
              <a:sym typeface="Roboto"/>
            </a:endParaRPr>
          </a:p>
        </p:txBody>
      </p:sp>
      <p:sp>
        <p:nvSpPr>
          <p:cNvPr id="437" name="Google Shape;437;p41"/>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1: Predict prices based on wine characteristics.</a:t>
            </a:r>
            <a:endParaRPr sz="2000" b="1">
              <a:solidFill>
                <a:srgbClr val="CCCCCC"/>
              </a:solidFill>
              <a:latin typeface="Times New Roman"/>
              <a:ea typeface="Times New Roman"/>
              <a:cs typeface="Times New Roman"/>
              <a:sym typeface="Times New Roman"/>
            </a:endParaRPr>
          </a:p>
        </p:txBody>
      </p:sp>
      <p:sp>
        <p:nvSpPr>
          <p:cNvPr id="438" name="Google Shape;438;p41"/>
          <p:cNvSpPr txBox="1"/>
          <p:nvPr/>
        </p:nvSpPr>
        <p:spPr>
          <a:xfrm>
            <a:off x="1836850" y="4865700"/>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Prediction Value(€)</a:t>
            </a:r>
            <a:endParaRPr sz="1100" b="1">
              <a:highlight>
                <a:schemeClr val="lt1"/>
              </a:highlight>
              <a:latin typeface="Roboto"/>
              <a:ea typeface="Roboto"/>
              <a:cs typeface="Roboto"/>
              <a:sym typeface="Roboto"/>
            </a:endParaRPr>
          </a:p>
        </p:txBody>
      </p:sp>
      <p:sp>
        <p:nvSpPr>
          <p:cNvPr id="439" name="Google Shape;439;p41"/>
          <p:cNvSpPr txBox="1"/>
          <p:nvPr/>
        </p:nvSpPr>
        <p:spPr>
          <a:xfrm rot="-5400000">
            <a:off x="-479375" y="2768225"/>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Value(€)</a:t>
            </a:r>
            <a:endParaRPr sz="1100" b="1">
              <a:highlight>
                <a:schemeClr val="lt1"/>
              </a:highlight>
              <a:latin typeface="Roboto"/>
              <a:ea typeface="Roboto"/>
              <a:cs typeface="Roboto"/>
              <a:sym typeface="Roboto"/>
            </a:endParaRPr>
          </a:p>
        </p:txBody>
      </p:sp>
      <p:sp>
        <p:nvSpPr>
          <p:cNvPr id="440" name="Google Shape;440;p41"/>
          <p:cNvSpPr txBox="1"/>
          <p:nvPr/>
        </p:nvSpPr>
        <p:spPr>
          <a:xfrm>
            <a:off x="6445338" y="4865700"/>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Prediction Value(€)</a:t>
            </a:r>
            <a:endParaRPr sz="1100" b="1">
              <a:highlight>
                <a:schemeClr val="lt1"/>
              </a:highlight>
              <a:latin typeface="Roboto"/>
              <a:ea typeface="Roboto"/>
              <a:cs typeface="Roboto"/>
              <a:sym typeface="Roboto"/>
            </a:endParaRPr>
          </a:p>
        </p:txBody>
      </p:sp>
      <p:sp>
        <p:nvSpPr>
          <p:cNvPr id="441" name="Google Shape;441;p41"/>
          <p:cNvSpPr txBox="1"/>
          <p:nvPr/>
        </p:nvSpPr>
        <p:spPr>
          <a:xfrm rot="-5400000">
            <a:off x="4011900" y="2692025"/>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Value(€)</a:t>
            </a:r>
            <a:endParaRPr sz="1100" b="1">
              <a:highlight>
                <a:schemeClr val="lt1"/>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82" name="Google Shape;82;p15"/>
          <p:cNvSpPr txBox="1"/>
          <p:nvPr/>
        </p:nvSpPr>
        <p:spPr>
          <a:xfrm>
            <a:off x="311725" y="1346775"/>
            <a:ext cx="84423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600">
                <a:latin typeface="Times New Roman"/>
                <a:ea typeface="Times New Roman"/>
                <a:cs typeface="Times New Roman"/>
                <a:sym typeface="Times New Roman"/>
              </a:rPr>
              <a:t>To begin with, a relation between different variables and the </a:t>
            </a:r>
            <a:r>
              <a:rPr lang="en-CA" sz="1600">
                <a:solidFill>
                  <a:schemeClr val="dk1"/>
                </a:solidFill>
                <a:latin typeface="Times New Roman"/>
                <a:ea typeface="Times New Roman"/>
                <a:cs typeface="Times New Roman"/>
                <a:sym typeface="Times New Roman"/>
              </a:rPr>
              <a:t>pricing strategy</a:t>
            </a:r>
            <a:r>
              <a:rPr lang="en-CA" sz="1600">
                <a:latin typeface="Times New Roman"/>
                <a:ea typeface="Times New Roman"/>
                <a:cs typeface="Times New Roman"/>
                <a:sym typeface="Times New Roman"/>
              </a:rPr>
              <a:t> of the Burgundy Sip company is meant to be defined and established. </a:t>
            </a:r>
            <a:endParaRPr sz="1600">
              <a:latin typeface="Times New Roman"/>
              <a:ea typeface="Times New Roman"/>
              <a:cs typeface="Times New Roman"/>
              <a:sym typeface="Times New Roman"/>
            </a:endParaRPr>
          </a:p>
          <a:p>
            <a:pPr marL="0" lvl="0" indent="0" algn="l" rtl="0">
              <a:spcBef>
                <a:spcPts val="0"/>
              </a:spcBef>
              <a:spcAft>
                <a:spcPts val="0"/>
              </a:spcAft>
              <a:buNone/>
            </a:pPr>
            <a:r>
              <a:rPr lang="en-CA" sz="1600">
                <a:latin typeface="Times New Roman"/>
                <a:ea typeface="Times New Roman"/>
                <a:cs typeface="Times New Roman"/>
                <a:sym typeface="Times New Roman"/>
              </a:rPr>
              <a:t>Moreover, many factor is required to be taken into an account for determining the </a:t>
            </a:r>
            <a:r>
              <a:rPr lang="en-CA" sz="1600">
                <a:solidFill>
                  <a:schemeClr val="dk1"/>
                </a:solidFill>
                <a:latin typeface="Times New Roman"/>
                <a:ea typeface="Times New Roman"/>
                <a:cs typeface="Times New Roman"/>
                <a:sym typeface="Times New Roman"/>
              </a:rPr>
              <a:t>most suitable </a:t>
            </a:r>
            <a:r>
              <a:rPr lang="en-CA" sz="1600">
                <a:latin typeface="Times New Roman"/>
                <a:ea typeface="Times New Roman"/>
                <a:cs typeface="Times New Roman"/>
                <a:sym typeface="Times New Roman"/>
              </a:rPr>
              <a:t>pricing strategy. </a:t>
            </a:r>
            <a:endParaRPr sz="1600">
              <a:latin typeface="Times New Roman"/>
              <a:ea typeface="Times New Roman"/>
              <a:cs typeface="Times New Roman"/>
              <a:sym typeface="Times New Roman"/>
            </a:endParaRPr>
          </a:p>
          <a:p>
            <a:pPr marL="0" lvl="0" indent="0" algn="l" rtl="0">
              <a:spcBef>
                <a:spcPts val="0"/>
              </a:spcBef>
              <a:spcAft>
                <a:spcPts val="0"/>
              </a:spcAft>
              <a:buNone/>
            </a:pPr>
            <a:r>
              <a:rPr lang="en-CA" sz="1600">
                <a:latin typeface="Times New Roman"/>
                <a:ea typeface="Times New Roman"/>
                <a:cs typeface="Times New Roman"/>
                <a:sym typeface="Times New Roman"/>
              </a:rPr>
              <a:t>Indeed, some factors associated with the wines such as rating and indubitably have a positive impact on their popularity and as a result on their demand on market.</a:t>
            </a:r>
            <a:endParaRPr sz="1600">
              <a:latin typeface="Times New Roman"/>
              <a:ea typeface="Times New Roman"/>
              <a:cs typeface="Times New Roman"/>
              <a:sym typeface="Times New Roman"/>
            </a:endParaRPr>
          </a:p>
          <a:p>
            <a:pPr marL="0" lvl="0" indent="0" algn="l" rtl="0">
              <a:spcBef>
                <a:spcPts val="0"/>
              </a:spcBef>
              <a:spcAft>
                <a:spcPts val="0"/>
              </a:spcAft>
              <a:buNone/>
            </a:pPr>
            <a:r>
              <a:rPr lang="en-CA" sz="1600">
                <a:latin typeface="Times New Roman"/>
                <a:ea typeface="Times New Roman"/>
                <a:cs typeface="Times New Roman"/>
                <a:sym typeface="Times New Roman"/>
              </a:rPr>
              <a:t>Through analyzing the proved data set exploiting r language features, the analytical team shall retrieve and achieve the desired results in regard to the pricing strategy.</a:t>
            </a:r>
            <a:endParaRPr sz="1600">
              <a:latin typeface="Times New Roman"/>
              <a:ea typeface="Times New Roman"/>
              <a:cs typeface="Times New Roman"/>
              <a:sym typeface="Times New Roman"/>
            </a:endParaRPr>
          </a:p>
          <a:p>
            <a:pPr marL="0" lvl="0" indent="0" algn="l" rtl="0">
              <a:spcBef>
                <a:spcPts val="0"/>
              </a:spcBef>
              <a:spcAft>
                <a:spcPts val="0"/>
              </a:spcAft>
              <a:buNone/>
            </a:pPr>
            <a:r>
              <a:rPr lang="en-CA" sz="1600">
                <a:latin typeface="Times New Roman"/>
                <a:ea typeface="Times New Roman"/>
                <a:cs typeface="Times New Roman"/>
                <a:sym typeface="Times New Roman"/>
              </a:rPr>
              <a:t>In addition, visualization functions shall be use for displaying the relationship between various variable. The relationship should be established for determining the objectives of the whole projects.</a:t>
            </a:r>
            <a:endParaRPr sz="1600">
              <a:latin typeface="Times New Roman"/>
              <a:ea typeface="Times New Roman"/>
              <a:cs typeface="Times New Roman"/>
              <a:sym typeface="Times New Roman"/>
            </a:endParaRPr>
          </a:p>
          <a:p>
            <a:pPr marL="0" lvl="0" indent="0" algn="l" rtl="0">
              <a:spcBef>
                <a:spcPts val="0"/>
              </a:spcBef>
              <a:spcAft>
                <a:spcPts val="0"/>
              </a:spcAft>
              <a:buNone/>
            </a:pPr>
            <a:r>
              <a:rPr lang="en-CA" sz="1600">
                <a:latin typeface="Times New Roman"/>
                <a:ea typeface="Times New Roman"/>
                <a:cs typeface="Times New Roman"/>
                <a:sym typeface="Times New Roman"/>
              </a:rPr>
              <a:t>Relations amongst the variables assist the data analytics team to </a:t>
            </a:r>
            <a:r>
              <a:rPr lang="en-CA" sz="1600" b="1">
                <a:solidFill>
                  <a:schemeClr val="accent4"/>
                </a:solidFill>
                <a:latin typeface="Times New Roman"/>
                <a:ea typeface="Times New Roman"/>
                <a:cs typeface="Times New Roman"/>
                <a:sym typeface="Times New Roman"/>
              </a:rPr>
              <a:t>devise the most suitable pricing strategy.</a:t>
            </a:r>
            <a:endParaRPr sz="1600" b="1">
              <a:solidFill>
                <a:schemeClr val="accent4"/>
              </a:solidFill>
              <a:latin typeface="Times New Roman"/>
              <a:ea typeface="Times New Roman"/>
              <a:cs typeface="Times New Roman"/>
              <a:sym typeface="Times New Roman"/>
            </a:endParaRPr>
          </a:p>
          <a:p>
            <a:pPr marL="0" lvl="0" indent="0" algn="l" rtl="0">
              <a:spcBef>
                <a:spcPts val="0"/>
              </a:spcBef>
              <a:spcAft>
                <a:spcPts val="0"/>
              </a:spcAft>
              <a:buNone/>
            </a:pPr>
            <a:r>
              <a:rPr lang="en-CA" sz="1600">
                <a:latin typeface="Times New Roman"/>
                <a:ea typeface="Times New Roman"/>
                <a:cs typeface="Times New Roman"/>
                <a:sym typeface="Times New Roman"/>
              </a:rPr>
              <a:t>Drawing a conclusion in regard to each wine brand and its foreseeable price is the main objective of the process.</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p:txBody>
      </p:sp>
      <p:sp>
        <p:nvSpPr>
          <p:cNvPr id="83" name="Google Shape;8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30</a:t>
            </a:fld>
            <a:endParaRPr/>
          </a:p>
        </p:txBody>
      </p:sp>
      <p:pic>
        <p:nvPicPr>
          <p:cNvPr id="447" name="Google Shape;447;p42"/>
          <p:cNvPicPr preferRelativeResize="0"/>
          <p:nvPr/>
        </p:nvPicPr>
        <p:blipFill>
          <a:blip r:embed="rId3">
            <a:alphaModFix/>
          </a:blip>
          <a:stretch>
            <a:fillRect/>
          </a:stretch>
        </p:blipFill>
        <p:spPr>
          <a:xfrm>
            <a:off x="153379" y="1329400"/>
            <a:ext cx="4353197" cy="3803624"/>
          </a:xfrm>
          <a:prstGeom prst="rect">
            <a:avLst/>
          </a:prstGeom>
          <a:noFill/>
          <a:ln>
            <a:noFill/>
          </a:ln>
        </p:spPr>
      </p:pic>
      <p:sp>
        <p:nvSpPr>
          <p:cNvPr id="448" name="Google Shape;448;p42"/>
          <p:cNvSpPr txBox="1"/>
          <p:nvPr/>
        </p:nvSpPr>
        <p:spPr>
          <a:xfrm>
            <a:off x="4746950" y="1329400"/>
            <a:ext cx="41334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700" b="1" dirty="0">
                <a:latin typeface="Times New Roman" panose="02020603050405020304" pitchFamily="18" charset="0"/>
                <a:ea typeface="Roboto"/>
                <a:cs typeface="Times New Roman" panose="02020603050405020304" pitchFamily="18" charset="0"/>
                <a:sym typeface="Roboto"/>
              </a:rPr>
              <a:t>&lt;Polynomial Linear Regression&gt;</a:t>
            </a:r>
            <a:endParaRPr sz="1700" b="1"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dirty="0">
                <a:latin typeface="Times New Roman" panose="02020603050405020304" pitchFamily="18" charset="0"/>
                <a:ea typeface="Roboto"/>
                <a:cs typeface="Times New Roman" panose="02020603050405020304" pitchFamily="18" charset="0"/>
                <a:sym typeface="Roboto"/>
              </a:rPr>
              <a:t>Dependent variable: PR</a:t>
            </a:r>
            <a:endParaRPr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dirty="0">
                <a:latin typeface="Times New Roman" panose="02020603050405020304" pitchFamily="18" charset="0"/>
                <a:ea typeface="Roboto"/>
                <a:cs typeface="Times New Roman" panose="02020603050405020304" pitchFamily="18" charset="0"/>
                <a:sym typeface="Roboto"/>
              </a:rPr>
              <a:t>Independent variables: RSG, YR, AL, DN</a:t>
            </a:r>
            <a:endParaRPr dirty="0">
              <a:latin typeface="Times New Roman" panose="02020603050405020304" pitchFamily="18" charset="0"/>
              <a:ea typeface="Roboto"/>
              <a:cs typeface="Times New Roman" panose="02020603050405020304" pitchFamily="18" charset="0"/>
              <a:sym typeface="Roboto"/>
            </a:endParaRPr>
          </a:p>
        </p:txBody>
      </p:sp>
      <p:sp>
        <p:nvSpPr>
          <p:cNvPr id="449" name="Google Shape;449;p42"/>
          <p:cNvSpPr/>
          <p:nvPr/>
        </p:nvSpPr>
        <p:spPr>
          <a:xfrm>
            <a:off x="4637000" y="2389300"/>
            <a:ext cx="4353300" cy="2586000"/>
          </a:xfrm>
          <a:prstGeom prst="roundRect">
            <a:avLst>
              <a:gd name="adj" fmla="val 8955"/>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txBox="1"/>
          <p:nvPr/>
        </p:nvSpPr>
        <p:spPr>
          <a:xfrm>
            <a:off x="4709600" y="2422300"/>
            <a:ext cx="4353300" cy="23852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300" b="1" dirty="0">
                <a:solidFill>
                  <a:schemeClr val="accent2"/>
                </a:solidFill>
                <a:latin typeface="Roboto"/>
                <a:ea typeface="Roboto"/>
                <a:cs typeface="Roboto"/>
                <a:sym typeface="Roboto"/>
              </a:rPr>
              <a:t>&lt;Train the polynomial  Linear Regression Model&gt;</a:t>
            </a:r>
            <a:endParaRPr sz="1300" b="1" dirty="0">
              <a:solidFill>
                <a:schemeClr val="accent2"/>
              </a:solidFill>
              <a:latin typeface="Roboto"/>
              <a:ea typeface="Roboto"/>
              <a:cs typeface="Roboto"/>
              <a:sym typeface="Roboto"/>
            </a:endParaRPr>
          </a:p>
          <a:p>
            <a:pPr marL="0" lvl="0" indent="0" algn="l" rtl="0">
              <a:spcBef>
                <a:spcPts val="0"/>
              </a:spcBef>
              <a:spcAft>
                <a:spcPts val="0"/>
              </a:spcAft>
              <a:buNone/>
            </a:pPr>
            <a:r>
              <a:rPr lang="en-CA" sz="1300" b="1" dirty="0" err="1">
                <a:solidFill>
                  <a:schemeClr val="lt1"/>
                </a:solidFill>
                <a:latin typeface="Roboto"/>
                <a:ea typeface="Roboto"/>
                <a:cs typeface="Roboto"/>
                <a:sym typeface="Roboto"/>
              </a:rPr>
              <a:t>set.seed</a:t>
            </a:r>
            <a:r>
              <a:rPr lang="en-CA" sz="1300" b="1" dirty="0">
                <a:solidFill>
                  <a:schemeClr val="lt1"/>
                </a:solidFill>
                <a:latin typeface="Roboto"/>
                <a:ea typeface="Roboto"/>
                <a:cs typeface="Roboto"/>
                <a:sym typeface="Roboto"/>
              </a:rPr>
              <a:t>(101);</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sample &lt;- </a:t>
            </a:r>
            <a:r>
              <a:rPr lang="en-CA" sz="1300" b="1" dirty="0" err="1">
                <a:solidFill>
                  <a:schemeClr val="lt1"/>
                </a:solidFill>
                <a:latin typeface="Roboto"/>
                <a:ea typeface="Roboto"/>
                <a:cs typeface="Roboto"/>
                <a:sym typeface="Roboto"/>
              </a:rPr>
              <a:t>sample.split</a:t>
            </a:r>
            <a:r>
              <a:rPr lang="en-CA" sz="1300" b="1" dirty="0">
                <a:solidFill>
                  <a:schemeClr val="lt1"/>
                </a:solidFill>
                <a:latin typeface="Roboto"/>
                <a:ea typeface="Roboto"/>
                <a:cs typeface="Roboto"/>
                <a:sym typeface="Roboto"/>
              </a:rPr>
              <a:t>(</a:t>
            </a:r>
            <a:r>
              <a:rPr lang="en-CA" sz="1300" b="1" dirty="0" err="1">
                <a:solidFill>
                  <a:schemeClr val="lt1"/>
                </a:solidFill>
                <a:latin typeface="Roboto"/>
                <a:ea typeface="Roboto"/>
                <a:cs typeface="Roboto"/>
                <a:sym typeface="Roboto"/>
              </a:rPr>
              <a:t>BurgundySip</a:t>
            </a:r>
            <a:r>
              <a:rPr lang="en-CA" sz="1300" b="1" dirty="0">
                <a:solidFill>
                  <a:schemeClr val="lt1"/>
                </a:solidFill>
                <a:latin typeface="Roboto"/>
                <a:ea typeface="Roboto"/>
                <a:cs typeface="Roboto"/>
                <a:sym typeface="Roboto"/>
              </a:rPr>
              <a:t>, </a:t>
            </a:r>
            <a:r>
              <a:rPr lang="en-CA" sz="1300" b="1" dirty="0" err="1">
                <a:solidFill>
                  <a:schemeClr val="lt1"/>
                </a:solidFill>
                <a:latin typeface="Roboto"/>
                <a:ea typeface="Roboto"/>
                <a:cs typeface="Roboto"/>
                <a:sym typeface="Roboto"/>
              </a:rPr>
              <a:t>SplitRatio</a:t>
            </a:r>
            <a:r>
              <a:rPr lang="en-CA" sz="1300" b="1" dirty="0">
                <a:solidFill>
                  <a:schemeClr val="lt1"/>
                </a:solidFill>
                <a:latin typeface="Roboto"/>
                <a:ea typeface="Roboto"/>
                <a:cs typeface="Roboto"/>
                <a:sym typeface="Roboto"/>
              </a:rPr>
              <a:t> = 0.70);</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train = subset(</a:t>
            </a:r>
            <a:r>
              <a:rPr lang="en-CA" sz="1300" b="1" dirty="0" err="1">
                <a:solidFill>
                  <a:schemeClr val="lt1"/>
                </a:solidFill>
                <a:latin typeface="Roboto"/>
                <a:ea typeface="Roboto"/>
                <a:cs typeface="Roboto"/>
                <a:sym typeface="Roboto"/>
              </a:rPr>
              <a:t>BurgundySip</a:t>
            </a:r>
            <a:r>
              <a:rPr lang="en-CA" sz="1300" b="1" dirty="0">
                <a:solidFill>
                  <a:schemeClr val="lt1"/>
                </a:solidFill>
                <a:latin typeface="Roboto"/>
                <a:ea typeface="Roboto"/>
                <a:cs typeface="Roboto"/>
                <a:sym typeface="Roboto"/>
              </a:rPr>
              <a:t>, sample == TRUE);</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test = subset(</a:t>
            </a:r>
            <a:r>
              <a:rPr lang="en-CA" sz="1300" b="1" dirty="0" err="1">
                <a:solidFill>
                  <a:schemeClr val="lt1"/>
                </a:solidFill>
                <a:latin typeface="Roboto"/>
                <a:ea typeface="Roboto"/>
                <a:cs typeface="Roboto"/>
                <a:sym typeface="Roboto"/>
              </a:rPr>
              <a:t>BurgundySip</a:t>
            </a:r>
            <a:r>
              <a:rPr lang="en-CA" sz="1300" b="1" dirty="0">
                <a:solidFill>
                  <a:schemeClr val="lt1"/>
                </a:solidFill>
                <a:latin typeface="Roboto"/>
                <a:ea typeface="Roboto"/>
                <a:cs typeface="Roboto"/>
                <a:sym typeface="Roboto"/>
              </a:rPr>
              <a:t>, sample == FALSE);</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model &lt;- lm(PR ~ poly(RSG, degree = 4, raw =   </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              TRUE)+poly(YR, degree = 3, raw = TRUE) + </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              poly(AL, degree = 2, raw = TRUE) +</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              DN,</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a:solidFill>
                  <a:schemeClr val="lt1"/>
                </a:solidFill>
                <a:latin typeface="Roboto"/>
                <a:ea typeface="Roboto"/>
                <a:cs typeface="Roboto"/>
                <a:sym typeface="Roboto"/>
              </a:rPr>
              <a:t>              </a:t>
            </a:r>
            <a:r>
              <a:rPr lang="en-CA" sz="1300" b="1" dirty="0" err="1">
                <a:solidFill>
                  <a:schemeClr val="lt1"/>
                </a:solidFill>
                <a:latin typeface="Roboto"/>
                <a:ea typeface="Roboto"/>
                <a:cs typeface="Roboto"/>
                <a:sym typeface="Roboto"/>
              </a:rPr>
              <a:t>train,control</a:t>
            </a:r>
            <a:r>
              <a:rPr lang="en-CA" sz="1300" b="1" dirty="0">
                <a:solidFill>
                  <a:schemeClr val="lt1"/>
                </a:solidFill>
                <a:latin typeface="Roboto"/>
                <a:ea typeface="Roboto"/>
                <a:cs typeface="Roboto"/>
                <a:sym typeface="Roboto"/>
              </a:rPr>
              <a:t>=</a:t>
            </a:r>
            <a:r>
              <a:rPr lang="en-CA" sz="1300" b="1" dirty="0" err="1">
                <a:solidFill>
                  <a:schemeClr val="lt1"/>
                </a:solidFill>
                <a:latin typeface="Roboto"/>
                <a:ea typeface="Roboto"/>
                <a:cs typeface="Roboto"/>
                <a:sym typeface="Roboto"/>
              </a:rPr>
              <a:t>loess.control</a:t>
            </a:r>
            <a:r>
              <a:rPr lang="en-CA" sz="1300" b="1" dirty="0">
                <a:solidFill>
                  <a:schemeClr val="lt1"/>
                </a:solidFill>
                <a:latin typeface="Roboto"/>
                <a:ea typeface="Roboto"/>
                <a:cs typeface="Roboto"/>
                <a:sym typeface="Roboto"/>
              </a:rPr>
              <a:t>(surface="direct"));</a:t>
            </a:r>
            <a:endParaRPr sz="1300" b="1" dirty="0">
              <a:solidFill>
                <a:schemeClr val="lt1"/>
              </a:solidFill>
              <a:latin typeface="Roboto"/>
              <a:ea typeface="Roboto"/>
              <a:cs typeface="Roboto"/>
              <a:sym typeface="Roboto"/>
            </a:endParaRPr>
          </a:p>
          <a:p>
            <a:pPr marL="0" lvl="0" indent="0" algn="l" rtl="0">
              <a:spcBef>
                <a:spcPts val="0"/>
              </a:spcBef>
              <a:spcAft>
                <a:spcPts val="0"/>
              </a:spcAft>
              <a:buNone/>
            </a:pPr>
            <a:r>
              <a:rPr lang="en-CA" sz="1300" b="1" dirty="0" err="1">
                <a:solidFill>
                  <a:schemeClr val="lt1"/>
                </a:solidFill>
                <a:latin typeface="Roboto"/>
                <a:ea typeface="Roboto"/>
                <a:cs typeface="Roboto"/>
                <a:sym typeface="Roboto"/>
              </a:rPr>
              <a:t>PR.predictions</a:t>
            </a:r>
            <a:r>
              <a:rPr lang="en-CA" sz="1300" b="1" dirty="0">
                <a:solidFill>
                  <a:schemeClr val="lt1"/>
                </a:solidFill>
                <a:latin typeface="Roboto"/>
                <a:ea typeface="Roboto"/>
                <a:cs typeface="Roboto"/>
                <a:sym typeface="Roboto"/>
              </a:rPr>
              <a:t> &lt;- predict(</a:t>
            </a:r>
            <a:r>
              <a:rPr lang="en-CA" sz="1300" b="1" dirty="0" err="1">
                <a:solidFill>
                  <a:schemeClr val="lt1"/>
                </a:solidFill>
                <a:latin typeface="Roboto"/>
                <a:ea typeface="Roboto"/>
                <a:cs typeface="Roboto"/>
                <a:sym typeface="Roboto"/>
              </a:rPr>
              <a:t>model,test</a:t>
            </a:r>
            <a:r>
              <a:rPr lang="en-CA" sz="1300" b="1" dirty="0">
                <a:solidFill>
                  <a:schemeClr val="lt1"/>
                </a:solidFill>
                <a:latin typeface="Roboto"/>
                <a:ea typeface="Roboto"/>
                <a:cs typeface="Roboto"/>
                <a:sym typeface="Roboto"/>
              </a:rPr>
              <a:t>);</a:t>
            </a:r>
            <a:endParaRPr dirty="0">
              <a:latin typeface="Roboto"/>
              <a:ea typeface="Roboto"/>
              <a:cs typeface="Roboto"/>
              <a:sym typeface="Roboto"/>
            </a:endParaRPr>
          </a:p>
        </p:txBody>
      </p:sp>
      <p:sp>
        <p:nvSpPr>
          <p:cNvPr id="451" name="Google Shape;451;p42"/>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1: Predict prices based on wine characteristics.</a:t>
            </a:r>
            <a:endParaRPr sz="2000" b="1">
              <a:solidFill>
                <a:srgbClr val="CCCCCC"/>
              </a:solidFill>
              <a:latin typeface="Times New Roman"/>
              <a:ea typeface="Times New Roman"/>
              <a:cs typeface="Times New Roman"/>
              <a:sym typeface="Times New Roman"/>
            </a:endParaRPr>
          </a:p>
        </p:txBody>
      </p:sp>
      <p:sp>
        <p:nvSpPr>
          <p:cNvPr id="452" name="Google Shape;452;p42"/>
          <p:cNvSpPr txBox="1"/>
          <p:nvPr/>
        </p:nvSpPr>
        <p:spPr>
          <a:xfrm>
            <a:off x="1836850" y="4865700"/>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Prediction Value(€)</a:t>
            </a:r>
            <a:endParaRPr sz="1100" b="1">
              <a:highlight>
                <a:schemeClr val="lt1"/>
              </a:highlight>
              <a:latin typeface="Roboto"/>
              <a:ea typeface="Roboto"/>
              <a:cs typeface="Roboto"/>
              <a:sym typeface="Roboto"/>
            </a:endParaRPr>
          </a:p>
        </p:txBody>
      </p:sp>
      <p:sp>
        <p:nvSpPr>
          <p:cNvPr id="453" name="Google Shape;453;p42"/>
          <p:cNvSpPr txBox="1"/>
          <p:nvPr/>
        </p:nvSpPr>
        <p:spPr>
          <a:xfrm rot="-5400000">
            <a:off x="-479375" y="2768225"/>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Value(€)</a:t>
            </a:r>
            <a:endParaRPr sz="1100" b="1">
              <a:highlight>
                <a:schemeClr val="lt1"/>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p:nvPr/>
        </p:nvSpPr>
        <p:spPr>
          <a:xfrm>
            <a:off x="4637000" y="2389300"/>
            <a:ext cx="4353300" cy="2586000"/>
          </a:xfrm>
          <a:prstGeom prst="roundRect">
            <a:avLst>
              <a:gd name="adj" fmla="val 8955"/>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31</a:t>
            </a:fld>
            <a:endParaRPr/>
          </a:p>
        </p:txBody>
      </p:sp>
      <p:pic>
        <p:nvPicPr>
          <p:cNvPr id="460" name="Google Shape;460;p43"/>
          <p:cNvPicPr preferRelativeResize="0"/>
          <p:nvPr/>
        </p:nvPicPr>
        <p:blipFill>
          <a:blip r:embed="rId3">
            <a:alphaModFix/>
          </a:blip>
          <a:stretch>
            <a:fillRect/>
          </a:stretch>
        </p:blipFill>
        <p:spPr>
          <a:xfrm>
            <a:off x="153379" y="1329400"/>
            <a:ext cx="4353197" cy="3803624"/>
          </a:xfrm>
          <a:prstGeom prst="rect">
            <a:avLst/>
          </a:prstGeom>
          <a:noFill/>
          <a:ln>
            <a:noFill/>
          </a:ln>
        </p:spPr>
      </p:pic>
      <p:sp>
        <p:nvSpPr>
          <p:cNvPr id="461" name="Google Shape;461;p43"/>
          <p:cNvSpPr txBox="1"/>
          <p:nvPr/>
        </p:nvSpPr>
        <p:spPr>
          <a:xfrm>
            <a:off x="4818325" y="1329400"/>
            <a:ext cx="41334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700" b="1" dirty="0">
                <a:latin typeface="Times New Roman" panose="02020603050405020304" pitchFamily="18" charset="0"/>
                <a:ea typeface="Roboto"/>
                <a:cs typeface="Times New Roman" panose="02020603050405020304" pitchFamily="18" charset="0"/>
                <a:sym typeface="Roboto"/>
              </a:rPr>
              <a:t>&lt;Polynomial Linear Regression&gt;</a:t>
            </a:r>
            <a:endParaRPr sz="1700" b="1"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sz="2000" b="1" dirty="0">
                <a:solidFill>
                  <a:srgbClr val="FF0000"/>
                </a:solidFill>
                <a:latin typeface="Times New Roman" panose="02020603050405020304" pitchFamily="18" charset="0"/>
                <a:ea typeface="Roboto"/>
                <a:cs typeface="Times New Roman" panose="02020603050405020304" pitchFamily="18" charset="0"/>
                <a:sym typeface="Roboto"/>
              </a:rPr>
              <a:t>R-squared: 0.9101898</a:t>
            </a:r>
            <a:endParaRPr sz="2000" b="1" dirty="0">
              <a:solidFill>
                <a:srgbClr val="FF0000"/>
              </a:solidFill>
              <a:latin typeface="Times New Roman" panose="02020603050405020304" pitchFamily="18" charset="0"/>
              <a:ea typeface="Roboto"/>
              <a:cs typeface="Times New Roman" panose="02020603050405020304" pitchFamily="18" charset="0"/>
              <a:sym typeface="Roboto"/>
            </a:endParaRPr>
          </a:p>
        </p:txBody>
      </p:sp>
      <p:sp>
        <p:nvSpPr>
          <p:cNvPr id="462" name="Google Shape;462;p43"/>
          <p:cNvSpPr txBox="1"/>
          <p:nvPr/>
        </p:nvSpPr>
        <p:spPr>
          <a:xfrm>
            <a:off x="4742725" y="2527600"/>
            <a:ext cx="42846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300" b="1">
                <a:solidFill>
                  <a:schemeClr val="accent2"/>
                </a:solidFill>
                <a:latin typeface="Roboto"/>
                <a:ea typeface="Roboto"/>
                <a:cs typeface="Roboto"/>
                <a:sym typeface="Roboto"/>
              </a:rPr>
              <a:t>&lt;Calculating R-squared&gt;</a:t>
            </a:r>
            <a:endParaRPr sz="1300" b="1">
              <a:solidFill>
                <a:schemeClr val="accent2"/>
              </a:solidFill>
              <a:latin typeface="Roboto"/>
              <a:ea typeface="Roboto"/>
              <a:cs typeface="Roboto"/>
              <a:sym typeface="Roboto"/>
            </a:endParaRPr>
          </a:p>
          <a:p>
            <a:pPr marL="0" lvl="0" indent="0" algn="l" rtl="0">
              <a:spcBef>
                <a:spcPts val="0"/>
              </a:spcBef>
              <a:spcAft>
                <a:spcPts val="0"/>
              </a:spcAft>
              <a:buNone/>
            </a:pPr>
            <a:endParaRPr sz="1300" b="1">
              <a:solidFill>
                <a:schemeClr val="lt1"/>
              </a:solidFill>
              <a:latin typeface="Roboto"/>
              <a:ea typeface="Roboto"/>
              <a:cs typeface="Roboto"/>
              <a:sym typeface="Roboto"/>
            </a:endParaRPr>
          </a:p>
          <a:p>
            <a:pPr marL="0" lvl="0" indent="0" algn="l" rtl="0">
              <a:spcBef>
                <a:spcPts val="0"/>
              </a:spcBef>
              <a:spcAft>
                <a:spcPts val="0"/>
              </a:spcAft>
              <a:buNone/>
            </a:pPr>
            <a:r>
              <a:rPr lang="en-CA" sz="1300" b="1">
                <a:solidFill>
                  <a:schemeClr val="lt1"/>
                </a:solidFill>
                <a:latin typeface="Roboto"/>
                <a:ea typeface="Roboto"/>
                <a:cs typeface="Roboto"/>
                <a:sym typeface="Roboto"/>
              </a:rPr>
              <a:t>mse &lt;- mean((results$real-results$pred)^2);</a:t>
            </a:r>
            <a:endParaRPr sz="1300" b="1">
              <a:solidFill>
                <a:schemeClr val="lt1"/>
              </a:solidFill>
              <a:latin typeface="Roboto"/>
              <a:ea typeface="Roboto"/>
              <a:cs typeface="Roboto"/>
              <a:sym typeface="Roboto"/>
            </a:endParaRPr>
          </a:p>
          <a:p>
            <a:pPr marL="0" lvl="0" indent="0" algn="l" rtl="0">
              <a:spcBef>
                <a:spcPts val="0"/>
              </a:spcBef>
              <a:spcAft>
                <a:spcPts val="0"/>
              </a:spcAft>
              <a:buNone/>
            </a:pPr>
            <a:r>
              <a:rPr lang="en-CA" sz="1300" b="1">
                <a:solidFill>
                  <a:schemeClr val="lt1"/>
                </a:solidFill>
                <a:latin typeface="Roboto"/>
                <a:ea typeface="Roboto"/>
                <a:cs typeface="Roboto"/>
                <a:sym typeface="Roboto"/>
              </a:rPr>
              <a:t>mse^0.5;</a:t>
            </a:r>
            <a:endParaRPr sz="1300" b="1">
              <a:solidFill>
                <a:schemeClr val="lt1"/>
              </a:solidFill>
              <a:latin typeface="Roboto"/>
              <a:ea typeface="Roboto"/>
              <a:cs typeface="Roboto"/>
              <a:sym typeface="Roboto"/>
            </a:endParaRPr>
          </a:p>
          <a:p>
            <a:pPr marL="0" lvl="0" indent="0" algn="l" rtl="0">
              <a:spcBef>
                <a:spcPts val="0"/>
              </a:spcBef>
              <a:spcAft>
                <a:spcPts val="0"/>
              </a:spcAft>
              <a:buNone/>
            </a:pPr>
            <a:r>
              <a:rPr lang="en-CA" sz="1300" b="1">
                <a:solidFill>
                  <a:schemeClr val="lt1"/>
                </a:solidFill>
                <a:latin typeface="Roboto"/>
                <a:ea typeface="Roboto"/>
                <a:cs typeface="Roboto"/>
                <a:sym typeface="Roboto"/>
              </a:rPr>
              <a:t>SSE = sum((results$pred - results$real)^2);</a:t>
            </a:r>
            <a:endParaRPr sz="1300" b="1">
              <a:solidFill>
                <a:schemeClr val="lt1"/>
              </a:solidFill>
              <a:latin typeface="Roboto"/>
              <a:ea typeface="Roboto"/>
              <a:cs typeface="Roboto"/>
              <a:sym typeface="Roboto"/>
            </a:endParaRPr>
          </a:p>
          <a:p>
            <a:pPr marL="0" lvl="0" indent="0" algn="l" rtl="0">
              <a:spcBef>
                <a:spcPts val="0"/>
              </a:spcBef>
              <a:spcAft>
                <a:spcPts val="0"/>
              </a:spcAft>
              <a:buNone/>
            </a:pPr>
            <a:r>
              <a:rPr lang="en-CA" sz="1300" b="1">
                <a:solidFill>
                  <a:schemeClr val="lt1"/>
                </a:solidFill>
                <a:latin typeface="Roboto"/>
                <a:ea typeface="Roboto"/>
                <a:cs typeface="Roboto"/>
                <a:sym typeface="Roboto"/>
              </a:rPr>
              <a:t>SST = sum((mean(BurgundySip$PR) - results$real)^2);</a:t>
            </a:r>
            <a:endParaRPr sz="1300" b="1">
              <a:solidFill>
                <a:schemeClr val="lt1"/>
              </a:solidFill>
              <a:latin typeface="Roboto"/>
              <a:ea typeface="Roboto"/>
              <a:cs typeface="Roboto"/>
              <a:sym typeface="Roboto"/>
            </a:endParaRPr>
          </a:p>
          <a:p>
            <a:pPr marL="0" lvl="0" indent="0" algn="l" rtl="0">
              <a:spcBef>
                <a:spcPts val="0"/>
              </a:spcBef>
              <a:spcAft>
                <a:spcPts val="0"/>
              </a:spcAft>
              <a:buNone/>
            </a:pPr>
            <a:r>
              <a:rPr lang="en-CA" sz="1300" b="1">
                <a:solidFill>
                  <a:schemeClr val="lt1"/>
                </a:solidFill>
                <a:latin typeface="Roboto"/>
                <a:ea typeface="Roboto"/>
                <a:cs typeface="Roboto"/>
                <a:sym typeface="Roboto"/>
              </a:rPr>
              <a:t>R2 = 1 - SSE/SST;</a:t>
            </a:r>
            <a:endParaRPr>
              <a:latin typeface="Roboto"/>
              <a:ea typeface="Roboto"/>
              <a:cs typeface="Roboto"/>
              <a:sym typeface="Roboto"/>
            </a:endParaRPr>
          </a:p>
        </p:txBody>
      </p:sp>
      <p:sp>
        <p:nvSpPr>
          <p:cNvPr id="463" name="Google Shape;463;p43"/>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1: Predict prices based on wine characteristics.</a:t>
            </a:r>
            <a:endParaRPr sz="2000" b="1">
              <a:solidFill>
                <a:srgbClr val="CCCCCC"/>
              </a:solidFill>
              <a:latin typeface="Times New Roman"/>
              <a:ea typeface="Times New Roman"/>
              <a:cs typeface="Times New Roman"/>
              <a:sym typeface="Times New Roman"/>
            </a:endParaRPr>
          </a:p>
        </p:txBody>
      </p:sp>
      <p:sp>
        <p:nvSpPr>
          <p:cNvPr id="464" name="Google Shape;464;p43"/>
          <p:cNvSpPr txBox="1"/>
          <p:nvPr/>
        </p:nvSpPr>
        <p:spPr>
          <a:xfrm>
            <a:off x="1836850" y="4865700"/>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Prediction Value(€)</a:t>
            </a:r>
            <a:endParaRPr sz="1100" b="1">
              <a:highlight>
                <a:schemeClr val="lt1"/>
              </a:highlight>
              <a:latin typeface="Roboto"/>
              <a:ea typeface="Roboto"/>
              <a:cs typeface="Roboto"/>
              <a:sym typeface="Roboto"/>
            </a:endParaRPr>
          </a:p>
        </p:txBody>
      </p:sp>
      <p:sp>
        <p:nvSpPr>
          <p:cNvPr id="465" name="Google Shape;465;p43"/>
          <p:cNvSpPr txBox="1"/>
          <p:nvPr/>
        </p:nvSpPr>
        <p:spPr>
          <a:xfrm rot="-5400000">
            <a:off x="-479375" y="2768225"/>
            <a:ext cx="147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Value(€)</a:t>
            </a:r>
            <a:endParaRPr sz="1100" b="1">
              <a:highlight>
                <a:schemeClr val="lt1"/>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32</a:t>
            </a:fld>
            <a:endParaRPr/>
          </a:p>
        </p:txBody>
      </p:sp>
      <p:sp>
        <p:nvSpPr>
          <p:cNvPr id="471" name="Google Shape;471;p44"/>
          <p:cNvSpPr/>
          <p:nvPr/>
        </p:nvSpPr>
        <p:spPr>
          <a:xfrm>
            <a:off x="791300" y="1370400"/>
            <a:ext cx="7467900" cy="62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txBox="1"/>
          <p:nvPr/>
        </p:nvSpPr>
        <p:spPr>
          <a:xfrm>
            <a:off x="1277550" y="1436175"/>
            <a:ext cx="670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2200" b="1" dirty="0">
                <a:solidFill>
                  <a:schemeClr val="accent3"/>
                </a:solidFill>
                <a:latin typeface="Times New Roman" panose="02020603050405020304" pitchFamily="18" charset="0"/>
                <a:ea typeface="Roboto"/>
                <a:cs typeface="Times New Roman" panose="02020603050405020304" pitchFamily="18" charset="0"/>
                <a:sym typeface="Roboto"/>
              </a:rPr>
              <a:t>We want to propose good wines to our customers!</a:t>
            </a:r>
            <a:endParaRPr sz="2200" b="1" dirty="0">
              <a:solidFill>
                <a:schemeClr val="accent3"/>
              </a:solidFill>
              <a:latin typeface="Times New Roman" panose="02020603050405020304" pitchFamily="18" charset="0"/>
              <a:ea typeface="Roboto"/>
              <a:cs typeface="Times New Roman" panose="02020603050405020304" pitchFamily="18" charset="0"/>
              <a:sym typeface="Roboto"/>
            </a:endParaRPr>
          </a:p>
        </p:txBody>
      </p:sp>
      <p:pic>
        <p:nvPicPr>
          <p:cNvPr id="473" name="Google Shape;473;p44"/>
          <p:cNvPicPr preferRelativeResize="0"/>
          <p:nvPr/>
        </p:nvPicPr>
        <p:blipFill>
          <a:blip r:embed="rId3">
            <a:alphaModFix/>
          </a:blip>
          <a:stretch>
            <a:fillRect/>
          </a:stretch>
        </p:blipFill>
        <p:spPr>
          <a:xfrm>
            <a:off x="-226850" y="2138900"/>
            <a:ext cx="2901550" cy="2177775"/>
          </a:xfrm>
          <a:prstGeom prst="rect">
            <a:avLst/>
          </a:prstGeom>
          <a:noFill/>
          <a:ln>
            <a:noFill/>
          </a:ln>
        </p:spPr>
      </p:pic>
      <p:pic>
        <p:nvPicPr>
          <p:cNvPr id="474" name="Google Shape;474;p44"/>
          <p:cNvPicPr preferRelativeResize="0"/>
          <p:nvPr/>
        </p:nvPicPr>
        <p:blipFill>
          <a:blip r:embed="rId3">
            <a:alphaModFix/>
          </a:blip>
          <a:stretch>
            <a:fillRect/>
          </a:stretch>
        </p:blipFill>
        <p:spPr>
          <a:xfrm>
            <a:off x="6715150" y="2222412"/>
            <a:ext cx="2901550" cy="2177775"/>
          </a:xfrm>
          <a:prstGeom prst="rect">
            <a:avLst/>
          </a:prstGeom>
          <a:noFill/>
          <a:ln>
            <a:noFill/>
          </a:ln>
        </p:spPr>
      </p:pic>
      <p:sp>
        <p:nvSpPr>
          <p:cNvPr id="475" name="Google Shape;475;p44"/>
          <p:cNvSpPr txBox="1"/>
          <p:nvPr/>
        </p:nvSpPr>
        <p:spPr>
          <a:xfrm>
            <a:off x="1722925" y="3041600"/>
            <a:ext cx="38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6000">
                <a:latin typeface="Roboto"/>
                <a:ea typeface="Roboto"/>
                <a:cs typeface="Roboto"/>
                <a:sym typeface="Roboto"/>
              </a:rPr>
              <a:t>😁</a:t>
            </a:r>
            <a:endParaRPr sz="6000">
              <a:latin typeface="Roboto"/>
              <a:ea typeface="Roboto"/>
              <a:cs typeface="Roboto"/>
              <a:sym typeface="Roboto"/>
            </a:endParaRPr>
          </a:p>
        </p:txBody>
      </p:sp>
      <p:sp>
        <p:nvSpPr>
          <p:cNvPr id="476" name="Google Shape;476;p44"/>
          <p:cNvSpPr txBox="1"/>
          <p:nvPr/>
        </p:nvSpPr>
        <p:spPr>
          <a:xfrm>
            <a:off x="6554425" y="3041588"/>
            <a:ext cx="38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6000">
                <a:latin typeface="Roboto"/>
                <a:ea typeface="Roboto"/>
                <a:cs typeface="Roboto"/>
                <a:sym typeface="Roboto"/>
              </a:rPr>
              <a:t>😟</a:t>
            </a:r>
            <a:endParaRPr sz="6000">
              <a:latin typeface="Roboto"/>
              <a:ea typeface="Roboto"/>
              <a:cs typeface="Roboto"/>
              <a:sym typeface="Roboto"/>
            </a:endParaRPr>
          </a:p>
        </p:txBody>
      </p:sp>
      <p:sp>
        <p:nvSpPr>
          <p:cNvPr id="477" name="Google Shape;477;p44"/>
          <p:cNvSpPr txBox="1"/>
          <p:nvPr/>
        </p:nvSpPr>
        <p:spPr>
          <a:xfrm>
            <a:off x="994825" y="4343800"/>
            <a:ext cx="1473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2400" b="1">
                <a:latin typeface="Roboto"/>
                <a:ea typeface="Roboto"/>
                <a:cs typeface="Roboto"/>
                <a:sym typeface="Roboto"/>
              </a:rPr>
              <a:t>RT &gt; 4.5</a:t>
            </a:r>
            <a:endParaRPr sz="2400" b="1">
              <a:latin typeface="Roboto"/>
              <a:ea typeface="Roboto"/>
              <a:cs typeface="Roboto"/>
              <a:sym typeface="Roboto"/>
            </a:endParaRPr>
          </a:p>
        </p:txBody>
      </p:sp>
      <p:sp>
        <p:nvSpPr>
          <p:cNvPr id="478" name="Google Shape;478;p44"/>
          <p:cNvSpPr txBox="1"/>
          <p:nvPr/>
        </p:nvSpPr>
        <p:spPr>
          <a:xfrm>
            <a:off x="6715150" y="4358275"/>
            <a:ext cx="154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2400" b="1">
                <a:latin typeface="Roboto"/>
                <a:ea typeface="Roboto"/>
                <a:cs typeface="Roboto"/>
                <a:sym typeface="Roboto"/>
              </a:rPr>
              <a:t>RT &lt;= 4.5</a:t>
            </a:r>
            <a:endParaRPr sz="2400" b="1">
              <a:latin typeface="Roboto"/>
              <a:ea typeface="Roboto"/>
              <a:cs typeface="Roboto"/>
              <a:sym typeface="Roboto"/>
            </a:endParaRPr>
          </a:p>
        </p:txBody>
      </p:sp>
      <p:sp>
        <p:nvSpPr>
          <p:cNvPr id="479" name="Google Shape;479;p44"/>
          <p:cNvSpPr txBox="1"/>
          <p:nvPr/>
        </p:nvSpPr>
        <p:spPr>
          <a:xfrm>
            <a:off x="2483250" y="2222425"/>
            <a:ext cx="4177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600" b="1" dirty="0">
                <a:latin typeface="Times New Roman" panose="02020603050405020304" pitchFamily="18" charset="0"/>
                <a:ea typeface="Roboto"/>
                <a:cs typeface="Times New Roman" panose="02020603050405020304" pitchFamily="18" charset="0"/>
                <a:sym typeface="Roboto"/>
              </a:rPr>
              <a:t>In this case, we used a logistic regression model to predict RT greater than 4.5 (good wine) and RT less than 4.5 (bad wine).</a:t>
            </a:r>
            <a:endParaRPr sz="1600" b="1" dirty="0">
              <a:latin typeface="Times New Roman" panose="02020603050405020304" pitchFamily="18" charset="0"/>
              <a:ea typeface="Roboto"/>
              <a:cs typeface="Times New Roman" panose="02020603050405020304" pitchFamily="18" charset="0"/>
              <a:sym typeface="Roboto"/>
            </a:endParaRPr>
          </a:p>
        </p:txBody>
      </p:sp>
      <p:sp>
        <p:nvSpPr>
          <p:cNvPr id="480" name="Google Shape;480;p44"/>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2: Predict highly rated wines based on prices &amp; characteristics</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5"/>
          <p:cNvSpPr/>
          <p:nvPr/>
        </p:nvSpPr>
        <p:spPr>
          <a:xfrm>
            <a:off x="4637000" y="2389300"/>
            <a:ext cx="4353300" cy="2586000"/>
          </a:xfrm>
          <a:prstGeom prst="roundRect">
            <a:avLst>
              <a:gd name="adj" fmla="val 8955"/>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33</a:t>
            </a:fld>
            <a:endParaRPr/>
          </a:p>
        </p:txBody>
      </p:sp>
      <p:sp>
        <p:nvSpPr>
          <p:cNvPr id="487" name="Google Shape;487;p45"/>
          <p:cNvSpPr txBox="1"/>
          <p:nvPr/>
        </p:nvSpPr>
        <p:spPr>
          <a:xfrm>
            <a:off x="1722925" y="3041600"/>
            <a:ext cx="38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latin typeface="Roboto"/>
              <a:ea typeface="Roboto"/>
              <a:cs typeface="Roboto"/>
              <a:sym typeface="Roboto"/>
            </a:endParaRPr>
          </a:p>
        </p:txBody>
      </p:sp>
      <p:sp>
        <p:nvSpPr>
          <p:cNvPr id="488" name="Google Shape;488;p45"/>
          <p:cNvSpPr txBox="1"/>
          <p:nvPr/>
        </p:nvSpPr>
        <p:spPr>
          <a:xfrm>
            <a:off x="6554425" y="3041588"/>
            <a:ext cx="38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latin typeface="Roboto"/>
              <a:ea typeface="Roboto"/>
              <a:cs typeface="Roboto"/>
              <a:sym typeface="Roboto"/>
            </a:endParaRPr>
          </a:p>
        </p:txBody>
      </p:sp>
      <p:sp>
        <p:nvSpPr>
          <p:cNvPr id="489" name="Google Shape;489;p45"/>
          <p:cNvSpPr txBox="1"/>
          <p:nvPr/>
        </p:nvSpPr>
        <p:spPr>
          <a:xfrm>
            <a:off x="4624525" y="1253200"/>
            <a:ext cx="45195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700" b="1" dirty="0">
                <a:latin typeface="Times New Roman" panose="02020603050405020304" pitchFamily="18" charset="0"/>
                <a:ea typeface="Roboto"/>
                <a:cs typeface="Times New Roman" panose="02020603050405020304" pitchFamily="18" charset="0"/>
                <a:sym typeface="Roboto"/>
              </a:rPr>
              <a:t>&lt;Logistic Regression&gt;</a:t>
            </a:r>
            <a:endParaRPr sz="1700" b="1"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dirty="0">
                <a:latin typeface="Times New Roman" panose="02020603050405020304" pitchFamily="18" charset="0"/>
                <a:ea typeface="Roboto"/>
                <a:cs typeface="Times New Roman" panose="02020603050405020304" pitchFamily="18" charset="0"/>
                <a:sym typeface="Roboto"/>
              </a:rPr>
              <a:t>Dependent variable: RT_NEW(1: RT &gt; 4.5, 0 : RT&lt;= 4.5)</a:t>
            </a:r>
            <a:endParaRPr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dirty="0">
                <a:latin typeface="Times New Roman" panose="02020603050405020304" pitchFamily="18" charset="0"/>
                <a:ea typeface="Roboto"/>
                <a:cs typeface="Times New Roman" panose="02020603050405020304" pitchFamily="18" charset="0"/>
                <a:sym typeface="Roboto"/>
              </a:rPr>
              <a:t>Independent variables: RSG, YR, AL, DN, PR</a:t>
            </a:r>
            <a:endParaRPr dirty="0">
              <a:latin typeface="Times New Roman" panose="02020603050405020304" pitchFamily="18" charset="0"/>
              <a:ea typeface="Roboto"/>
              <a:cs typeface="Times New Roman" panose="02020603050405020304" pitchFamily="18" charset="0"/>
              <a:sym typeface="Roboto"/>
            </a:endParaRPr>
          </a:p>
        </p:txBody>
      </p:sp>
      <p:pic>
        <p:nvPicPr>
          <p:cNvPr id="490" name="Google Shape;490;p45"/>
          <p:cNvPicPr preferRelativeResize="0"/>
          <p:nvPr/>
        </p:nvPicPr>
        <p:blipFill>
          <a:blip r:embed="rId3">
            <a:alphaModFix/>
          </a:blip>
          <a:stretch>
            <a:fillRect/>
          </a:stretch>
        </p:blipFill>
        <p:spPr>
          <a:xfrm>
            <a:off x="148375" y="1331500"/>
            <a:ext cx="4327200" cy="3735800"/>
          </a:xfrm>
          <a:prstGeom prst="rect">
            <a:avLst/>
          </a:prstGeom>
          <a:noFill/>
          <a:ln>
            <a:noFill/>
          </a:ln>
        </p:spPr>
      </p:pic>
      <p:sp>
        <p:nvSpPr>
          <p:cNvPr id="491" name="Google Shape;491;p45"/>
          <p:cNvSpPr txBox="1"/>
          <p:nvPr/>
        </p:nvSpPr>
        <p:spPr>
          <a:xfrm>
            <a:off x="4734500" y="2490400"/>
            <a:ext cx="4158300" cy="243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300" b="1">
                <a:solidFill>
                  <a:schemeClr val="accent2"/>
                </a:solidFill>
                <a:latin typeface="Roboto"/>
                <a:ea typeface="Roboto"/>
                <a:cs typeface="Roboto"/>
                <a:sym typeface="Roboto"/>
              </a:rPr>
              <a:t>&lt;Train the Logistic Regression Model&gt;</a:t>
            </a:r>
            <a:endParaRPr sz="1300" b="1">
              <a:solidFill>
                <a:schemeClr val="accent2"/>
              </a:solidFill>
              <a:latin typeface="Roboto"/>
              <a:ea typeface="Roboto"/>
              <a:cs typeface="Roboto"/>
              <a:sym typeface="Roboto"/>
            </a:endParaRPr>
          </a:p>
          <a:p>
            <a:pPr marL="0" lvl="0" indent="0" algn="l" rtl="0">
              <a:spcBef>
                <a:spcPts val="0"/>
              </a:spcBef>
              <a:spcAft>
                <a:spcPts val="0"/>
              </a:spcAft>
              <a:buNone/>
            </a:pPr>
            <a:endParaRPr sz="13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BurgundySip$RT_NEW &lt;-ifelse(BurgundySip$RT&gt;4.5 , 1, 0);</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set.seed(101); </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sample &lt;- sample.split(BurgundySip, SplitRatio = 0.70);</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train = subset(BurgundySip, sample == TRUE);</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test = subset(BurgundySip, sample == FALSE);</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train$RT_NEW &lt;- factor(train$RT_NEW);</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train &lt;- select(train, RSG,AL,DN,RT_NEW,PR,YR);</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log.model &lt;- glm(RT_NEW ~ . , family </a:t>
            </a:r>
            <a:endParaRPr sz="1200" b="1">
              <a:solidFill>
                <a:schemeClr val="lt1"/>
              </a:solidFill>
              <a:latin typeface="Roboto"/>
              <a:ea typeface="Roboto"/>
              <a:cs typeface="Roboto"/>
              <a:sym typeface="Roboto"/>
            </a:endParaRPr>
          </a:p>
          <a:p>
            <a:pPr marL="457200" lvl="0" indent="457200" algn="l" rtl="0">
              <a:spcBef>
                <a:spcPts val="0"/>
              </a:spcBef>
              <a:spcAft>
                <a:spcPts val="0"/>
              </a:spcAft>
              <a:buNone/>
            </a:pPr>
            <a:r>
              <a:rPr lang="en-CA" sz="1200" b="1">
                <a:solidFill>
                  <a:schemeClr val="lt1"/>
                </a:solidFill>
                <a:latin typeface="Roboto"/>
                <a:ea typeface="Roboto"/>
                <a:cs typeface="Roboto"/>
                <a:sym typeface="Roboto"/>
              </a:rPr>
              <a:t>=binomial(link='logit'),data = train);</a:t>
            </a:r>
            <a:endParaRPr sz="1200" b="1">
              <a:latin typeface="Roboto"/>
              <a:ea typeface="Roboto"/>
              <a:cs typeface="Roboto"/>
              <a:sym typeface="Roboto"/>
            </a:endParaRPr>
          </a:p>
        </p:txBody>
      </p:sp>
      <p:sp>
        <p:nvSpPr>
          <p:cNvPr id="492" name="Google Shape;492;p45"/>
          <p:cNvSpPr txBox="1"/>
          <p:nvPr/>
        </p:nvSpPr>
        <p:spPr>
          <a:xfrm>
            <a:off x="1658125" y="4838700"/>
            <a:ext cx="1669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Probability RT(1 or 0)</a:t>
            </a:r>
            <a:endParaRPr sz="1100" b="1">
              <a:highlight>
                <a:schemeClr val="lt1"/>
              </a:highlight>
              <a:latin typeface="Roboto"/>
              <a:ea typeface="Roboto"/>
              <a:cs typeface="Roboto"/>
              <a:sym typeface="Roboto"/>
            </a:endParaRPr>
          </a:p>
        </p:txBody>
      </p:sp>
      <p:sp>
        <p:nvSpPr>
          <p:cNvPr id="493" name="Google Shape;493;p45"/>
          <p:cNvSpPr txBox="1"/>
          <p:nvPr/>
        </p:nvSpPr>
        <p:spPr>
          <a:xfrm rot="-5400000">
            <a:off x="-470975" y="2683625"/>
            <a:ext cx="147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RT(1 or 0)</a:t>
            </a:r>
            <a:endParaRPr sz="1100" b="1">
              <a:highlight>
                <a:schemeClr val="lt1"/>
              </a:highlight>
              <a:latin typeface="Roboto"/>
              <a:ea typeface="Roboto"/>
              <a:cs typeface="Roboto"/>
              <a:sym typeface="Roboto"/>
            </a:endParaRPr>
          </a:p>
          <a:p>
            <a:pPr marL="0" lvl="0" indent="0" algn="l" rtl="0">
              <a:spcBef>
                <a:spcPts val="0"/>
              </a:spcBef>
              <a:spcAft>
                <a:spcPts val="0"/>
              </a:spcAft>
              <a:buNone/>
            </a:pPr>
            <a:endParaRPr sz="1100" b="1">
              <a:highlight>
                <a:schemeClr val="lt1"/>
              </a:highlight>
              <a:latin typeface="Roboto"/>
              <a:ea typeface="Roboto"/>
              <a:cs typeface="Roboto"/>
              <a:sym typeface="Roboto"/>
            </a:endParaRPr>
          </a:p>
        </p:txBody>
      </p:sp>
      <p:sp>
        <p:nvSpPr>
          <p:cNvPr id="494" name="Google Shape;494;p45"/>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2: Predict highly rated wines based on prices &amp; characteristics</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6"/>
          <p:cNvSpPr/>
          <p:nvPr/>
        </p:nvSpPr>
        <p:spPr>
          <a:xfrm>
            <a:off x="4637000" y="2389300"/>
            <a:ext cx="4353300" cy="2586000"/>
          </a:xfrm>
          <a:prstGeom prst="roundRect">
            <a:avLst>
              <a:gd name="adj" fmla="val 8955"/>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34</a:t>
            </a:fld>
            <a:endParaRPr/>
          </a:p>
        </p:txBody>
      </p:sp>
      <p:sp>
        <p:nvSpPr>
          <p:cNvPr id="501" name="Google Shape;501;p46"/>
          <p:cNvSpPr txBox="1"/>
          <p:nvPr/>
        </p:nvSpPr>
        <p:spPr>
          <a:xfrm>
            <a:off x="1722925" y="3041600"/>
            <a:ext cx="38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latin typeface="Roboto"/>
              <a:ea typeface="Roboto"/>
              <a:cs typeface="Roboto"/>
              <a:sym typeface="Roboto"/>
            </a:endParaRPr>
          </a:p>
        </p:txBody>
      </p:sp>
      <p:sp>
        <p:nvSpPr>
          <p:cNvPr id="502" name="Google Shape;502;p46"/>
          <p:cNvSpPr txBox="1"/>
          <p:nvPr/>
        </p:nvSpPr>
        <p:spPr>
          <a:xfrm>
            <a:off x="6554425" y="3041588"/>
            <a:ext cx="38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0">
              <a:latin typeface="Roboto"/>
              <a:ea typeface="Roboto"/>
              <a:cs typeface="Roboto"/>
              <a:sym typeface="Roboto"/>
            </a:endParaRPr>
          </a:p>
        </p:txBody>
      </p:sp>
      <p:sp>
        <p:nvSpPr>
          <p:cNvPr id="503" name="Google Shape;503;p46"/>
          <p:cNvSpPr txBox="1"/>
          <p:nvPr/>
        </p:nvSpPr>
        <p:spPr>
          <a:xfrm>
            <a:off x="4629075" y="1255300"/>
            <a:ext cx="4133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700" b="1" dirty="0">
                <a:latin typeface="Times New Roman" panose="02020603050405020304" pitchFamily="18" charset="0"/>
                <a:ea typeface="Roboto"/>
                <a:cs typeface="Times New Roman" panose="02020603050405020304" pitchFamily="18" charset="0"/>
                <a:sym typeface="Roboto"/>
              </a:rPr>
              <a:t>&lt;Logistic Regression&gt;</a:t>
            </a:r>
            <a:endParaRPr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endParaRPr sz="1450" dirty="0">
              <a:highlight>
                <a:srgbClr val="FFFFFF"/>
              </a:highligh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CA" sz="1450" dirty="0">
                <a:highlight>
                  <a:srgbClr val="FFFFFF"/>
                </a:highlight>
                <a:latin typeface="Times New Roman" panose="02020603050405020304" pitchFamily="18" charset="0"/>
                <a:cs typeface="Times New Roman" panose="02020603050405020304" pitchFamily="18" charset="0"/>
              </a:rPr>
              <a:t>Predicting using Test data…</a:t>
            </a:r>
            <a:endParaRPr sz="1200" dirty="0">
              <a:latin typeface="Times New Roman" panose="02020603050405020304" pitchFamily="18" charset="0"/>
              <a:ea typeface="Roboto"/>
              <a:cs typeface="Times New Roman" panose="02020603050405020304" pitchFamily="18" charset="0"/>
              <a:sym typeface="Roboto"/>
            </a:endParaRPr>
          </a:p>
          <a:p>
            <a:pPr marL="0" lvl="0" indent="0" algn="l" rtl="0">
              <a:spcBef>
                <a:spcPts val="0"/>
              </a:spcBef>
              <a:spcAft>
                <a:spcPts val="0"/>
              </a:spcAft>
              <a:buNone/>
            </a:pPr>
            <a:r>
              <a:rPr lang="en-CA" b="1" dirty="0">
                <a:solidFill>
                  <a:srgbClr val="FF0000"/>
                </a:solidFill>
                <a:latin typeface="Times New Roman" panose="02020603050405020304" pitchFamily="18" charset="0"/>
                <a:ea typeface="Roboto"/>
                <a:cs typeface="Times New Roman" panose="02020603050405020304" pitchFamily="18" charset="0"/>
                <a:sym typeface="Roboto"/>
              </a:rPr>
              <a:t>Accuracy 0.997267759562842</a:t>
            </a:r>
            <a:endParaRPr b="1" dirty="0">
              <a:solidFill>
                <a:srgbClr val="FF0000"/>
              </a:solidFill>
              <a:latin typeface="Times New Roman" panose="02020603050405020304" pitchFamily="18" charset="0"/>
              <a:ea typeface="Roboto"/>
              <a:cs typeface="Times New Roman" panose="02020603050405020304" pitchFamily="18" charset="0"/>
              <a:sym typeface="Roboto"/>
            </a:endParaRPr>
          </a:p>
        </p:txBody>
      </p:sp>
      <p:pic>
        <p:nvPicPr>
          <p:cNvPr id="504" name="Google Shape;504;p46"/>
          <p:cNvPicPr preferRelativeResize="0"/>
          <p:nvPr/>
        </p:nvPicPr>
        <p:blipFill>
          <a:blip r:embed="rId3">
            <a:alphaModFix/>
          </a:blip>
          <a:stretch>
            <a:fillRect/>
          </a:stretch>
        </p:blipFill>
        <p:spPr>
          <a:xfrm>
            <a:off x="148375" y="1331500"/>
            <a:ext cx="4327200" cy="3735800"/>
          </a:xfrm>
          <a:prstGeom prst="rect">
            <a:avLst/>
          </a:prstGeom>
          <a:noFill/>
          <a:ln>
            <a:noFill/>
          </a:ln>
        </p:spPr>
      </p:pic>
      <p:sp>
        <p:nvSpPr>
          <p:cNvPr id="505" name="Google Shape;505;p46"/>
          <p:cNvSpPr txBox="1"/>
          <p:nvPr/>
        </p:nvSpPr>
        <p:spPr>
          <a:xfrm>
            <a:off x="4745750" y="2422300"/>
            <a:ext cx="41334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b="1">
                <a:solidFill>
                  <a:schemeClr val="accent2"/>
                </a:solidFill>
                <a:latin typeface="Roboto"/>
                <a:ea typeface="Roboto"/>
                <a:cs typeface="Roboto"/>
                <a:sym typeface="Roboto"/>
              </a:rPr>
              <a:t>&lt;Predicting by using Test Data&gt;</a:t>
            </a:r>
            <a:endParaRPr sz="1200" b="1">
              <a:solidFill>
                <a:schemeClr val="accent2"/>
              </a:solidFill>
              <a:latin typeface="Roboto"/>
              <a:ea typeface="Roboto"/>
              <a:cs typeface="Roboto"/>
              <a:sym typeface="Roboto"/>
            </a:endParaRPr>
          </a:p>
          <a:p>
            <a:pPr marL="0" lvl="0" indent="0" algn="l" rtl="0">
              <a:spcBef>
                <a:spcPts val="0"/>
              </a:spcBef>
              <a:spcAft>
                <a:spcPts val="0"/>
              </a:spcAft>
              <a:buNone/>
            </a:pPr>
            <a:endParaRPr sz="1200">
              <a:solidFill>
                <a:schemeClr val="lt1"/>
              </a:solidFill>
              <a:latin typeface="Roboto"/>
              <a:ea typeface="Roboto"/>
              <a:cs typeface="Roboto"/>
              <a:sym typeface="Roboto"/>
            </a:endParaRPr>
          </a:p>
          <a:p>
            <a:pPr marL="0" lvl="0" indent="0" algn="l" rtl="0">
              <a:spcBef>
                <a:spcPts val="0"/>
              </a:spcBef>
              <a:spcAft>
                <a:spcPts val="0"/>
              </a:spcAft>
              <a:buNone/>
            </a:pPr>
            <a:r>
              <a:rPr lang="en-CA" sz="1200">
                <a:solidFill>
                  <a:schemeClr val="lt1"/>
                </a:solidFill>
                <a:latin typeface="Roboto"/>
                <a:ea typeface="Roboto"/>
                <a:cs typeface="Roboto"/>
                <a:sym typeface="Roboto"/>
              </a:rPr>
              <a:t>s</a:t>
            </a:r>
            <a:r>
              <a:rPr lang="en-CA" sz="1200" b="1">
                <a:solidFill>
                  <a:schemeClr val="lt1"/>
                </a:solidFill>
                <a:latin typeface="Roboto"/>
                <a:ea typeface="Roboto"/>
                <a:cs typeface="Roboto"/>
                <a:sym typeface="Roboto"/>
              </a:rPr>
              <a:t>plit = sample.split(train$RT_NEW, SplitRatio = 0.70);</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final.train = subset(train, split == TRUE);</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final.test = subset(train, split == FALSE);</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final.log.model &lt;- glm(formula=RT_NEW ~ . , family = </a:t>
            </a:r>
            <a:endParaRPr sz="1200" b="1">
              <a:solidFill>
                <a:schemeClr val="lt1"/>
              </a:solidFill>
              <a:latin typeface="Roboto"/>
              <a:ea typeface="Roboto"/>
              <a:cs typeface="Roboto"/>
              <a:sym typeface="Roboto"/>
            </a:endParaRPr>
          </a:p>
          <a:p>
            <a:pPr marL="914400" lvl="0" indent="0" algn="l" rtl="0">
              <a:spcBef>
                <a:spcPts val="0"/>
              </a:spcBef>
              <a:spcAft>
                <a:spcPts val="0"/>
              </a:spcAft>
              <a:buNone/>
            </a:pPr>
            <a:r>
              <a:rPr lang="en-CA" sz="1200" b="1">
                <a:solidFill>
                  <a:schemeClr val="lt1"/>
                </a:solidFill>
                <a:latin typeface="Roboto"/>
                <a:ea typeface="Roboto"/>
                <a:cs typeface="Roboto"/>
                <a:sym typeface="Roboto"/>
              </a:rPr>
              <a:t>          binomial(link='logit'),data = final.train);</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fitted.probabilities &lt;-predict(final.log.model,newdata =</a:t>
            </a:r>
            <a:endParaRPr sz="1200" b="1">
              <a:solidFill>
                <a:schemeClr val="lt1"/>
              </a:solidFill>
              <a:latin typeface="Roboto"/>
              <a:ea typeface="Roboto"/>
              <a:cs typeface="Roboto"/>
              <a:sym typeface="Roboto"/>
            </a:endParaRPr>
          </a:p>
          <a:p>
            <a:pPr marL="1371600" lvl="0" indent="0" algn="l" rtl="0">
              <a:spcBef>
                <a:spcPts val="0"/>
              </a:spcBef>
              <a:spcAft>
                <a:spcPts val="0"/>
              </a:spcAft>
              <a:buNone/>
            </a:pPr>
            <a:r>
              <a:rPr lang="en-CA" sz="1200" b="1">
                <a:solidFill>
                  <a:schemeClr val="lt1"/>
                </a:solidFill>
                <a:latin typeface="Roboto"/>
                <a:ea typeface="Roboto"/>
                <a:cs typeface="Roboto"/>
                <a:sym typeface="Roboto"/>
              </a:rPr>
              <a:t>   final.test,type='response');</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fitted.results &lt;- ifelse(fitted.probabilities &gt; 0.5,1,0);</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misClasificError &lt;- mean(fitted.results != final.test$RT_NEW);</a:t>
            </a:r>
            <a:endParaRPr sz="1200" b="1">
              <a:solidFill>
                <a:schemeClr val="lt1"/>
              </a:solidFill>
              <a:latin typeface="Roboto"/>
              <a:ea typeface="Roboto"/>
              <a:cs typeface="Roboto"/>
              <a:sym typeface="Roboto"/>
            </a:endParaRPr>
          </a:p>
          <a:p>
            <a:pPr marL="0" lvl="0" indent="0" algn="l" rtl="0">
              <a:spcBef>
                <a:spcPts val="0"/>
              </a:spcBef>
              <a:spcAft>
                <a:spcPts val="0"/>
              </a:spcAft>
              <a:buNone/>
            </a:pPr>
            <a:r>
              <a:rPr lang="en-CA" sz="1200" b="1">
                <a:solidFill>
                  <a:schemeClr val="lt1"/>
                </a:solidFill>
                <a:latin typeface="Roboto"/>
                <a:ea typeface="Roboto"/>
                <a:cs typeface="Roboto"/>
                <a:sym typeface="Roboto"/>
              </a:rPr>
              <a:t>print(paste('Accuracy',1-misClasificError));</a:t>
            </a:r>
            <a:endParaRPr sz="1200" b="1">
              <a:solidFill>
                <a:schemeClr val="lt1"/>
              </a:solidFill>
              <a:latin typeface="Roboto"/>
              <a:ea typeface="Roboto"/>
              <a:cs typeface="Roboto"/>
              <a:sym typeface="Roboto"/>
            </a:endParaRPr>
          </a:p>
        </p:txBody>
      </p:sp>
      <p:sp>
        <p:nvSpPr>
          <p:cNvPr id="506" name="Google Shape;506;p46"/>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Predictive Objective 2: Predict highly rated wines based on prices &amp; characteristics</a:t>
            </a:r>
            <a:endParaRPr sz="2000" b="1">
              <a:solidFill>
                <a:srgbClr val="CCCCCC"/>
              </a:solidFill>
              <a:latin typeface="Times New Roman"/>
              <a:ea typeface="Times New Roman"/>
              <a:cs typeface="Times New Roman"/>
              <a:sym typeface="Times New Roman"/>
            </a:endParaRPr>
          </a:p>
        </p:txBody>
      </p:sp>
      <p:sp>
        <p:nvSpPr>
          <p:cNvPr id="507" name="Google Shape;507;p46"/>
          <p:cNvSpPr txBox="1"/>
          <p:nvPr/>
        </p:nvSpPr>
        <p:spPr>
          <a:xfrm>
            <a:off x="1658125" y="4838700"/>
            <a:ext cx="1669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Probability RT(1 or 0)</a:t>
            </a:r>
            <a:endParaRPr sz="1100" b="1">
              <a:highlight>
                <a:schemeClr val="lt1"/>
              </a:highlight>
              <a:latin typeface="Roboto"/>
              <a:ea typeface="Roboto"/>
              <a:cs typeface="Roboto"/>
              <a:sym typeface="Roboto"/>
            </a:endParaRPr>
          </a:p>
        </p:txBody>
      </p:sp>
      <p:sp>
        <p:nvSpPr>
          <p:cNvPr id="508" name="Google Shape;508;p46"/>
          <p:cNvSpPr txBox="1"/>
          <p:nvPr/>
        </p:nvSpPr>
        <p:spPr>
          <a:xfrm rot="-5400000">
            <a:off x="-470975" y="2683625"/>
            <a:ext cx="1474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b="1">
                <a:highlight>
                  <a:schemeClr val="lt1"/>
                </a:highlight>
                <a:latin typeface="Roboto"/>
                <a:ea typeface="Roboto"/>
                <a:cs typeface="Roboto"/>
                <a:sym typeface="Roboto"/>
              </a:rPr>
              <a:t>Real RT(1 or 0)</a:t>
            </a:r>
            <a:endParaRPr sz="1100" b="1">
              <a:highlight>
                <a:schemeClr val="lt1"/>
              </a:highlight>
              <a:latin typeface="Roboto"/>
              <a:ea typeface="Roboto"/>
              <a:cs typeface="Roboto"/>
              <a:sym typeface="Roboto"/>
            </a:endParaRPr>
          </a:p>
          <a:p>
            <a:pPr marL="0" lvl="0" indent="0" algn="l" rtl="0">
              <a:spcBef>
                <a:spcPts val="0"/>
              </a:spcBef>
              <a:spcAft>
                <a:spcPts val="0"/>
              </a:spcAft>
              <a:buNone/>
            </a:pPr>
            <a:endParaRPr sz="1100" b="1">
              <a:highlight>
                <a:schemeClr val="lt1"/>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7"/>
          <p:cNvSpPr txBox="1"/>
          <p:nvPr/>
        </p:nvSpPr>
        <p:spPr>
          <a:xfrm>
            <a:off x="365550" y="1695600"/>
            <a:ext cx="8412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500" b="1" dirty="0">
                <a:solidFill>
                  <a:srgbClr val="1A1714"/>
                </a:solidFill>
                <a:highlight>
                  <a:schemeClr val="lt1"/>
                </a:highlight>
                <a:latin typeface="Times New Roman" panose="02020603050405020304" pitchFamily="18" charset="0"/>
                <a:ea typeface="Meiryo"/>
                <a:cs typeface="Times New Roman" panose="02020603050405020304" pitchFamily="18" charset="0"/>
                <a:sym typeface="Meiryo"/>
              </a:rPr>
              <a:t>To predict </a:t>
            </a:r>
            <a:r>
              <a:rPr lang="en-CA" sz="1500" b="1" dirty="0">
                <a:solidFill>
                  <a:srgbClr val="1A1714"/>
                </a:solidFill>
                <a:highlight>
                  <a:schemeClr val="accent4"/>
                </a:highlight>
                <a:latin typeface="Times New Roman" panose="02020603050405020304" pitchFamily="18" charset="0"/>
                <a:ea typeface="Meiryo"/>
                <a:cs typeface="Times New Roman" panose="02020603050405020304" pitchFamily="18" charset="0"/>
                <a:sym typeface="Meiryo"/>
              </a:rPr>
              <a:t>wine prices</a:t>
            </a:r>
            <a:r>
              <a:rPr lang="en-CA" sz="1500" b="1" dirty="0">
                <a:solidFill>
                  <a:srgbClr val="1A1714"/>
                </a:solidFill>
                <a:highlight>
                  <a:schemeClr val="lt1"/>
                </a:highlight>
                <a:latin typeface="Times New Roman" panose="02020603050405020304" pitchFamily="18" charset="0"/>
                <a:ea typeface="Meiryo"/>
                <a:cs typeface="Times New Roman" panose="02020603050405020304" pitchFamily="18" charset="0"/>
                <a:sym typeface="Meiryo"/>
              </a:rPr>
              <a:t> by </a:t>
            </a:r>
            <a:r>
              <a:rPr lang="en-CA" sz="1500" b="1" dirty="0">
                <a:solidFill>
                  <a:srgbClr val="1A1714"/>
                </a:solidFill>
                <a:highlight>
                  <a:srgbClr val="FFFFFF"/>
                </a:highlight>
                <a:latin typeface="Times New Roman" panose="02020603050405020304" pitchFamily="18" charset="0"/>
                <a:ea typeface="Meiryo"/>
                <a:cs typeface="Times New Roman" panose="02020603050405020304" pitchFamily="18" charset="0"/>
                <a:sym typeface="Meiryo"/>
              </a:rPr>
              <a:t>Nonlinear regression model : R-squared values 0.91</a:t>
            </a:r>
            <a:r>
              <a:rPr lang="en-CA" sz="1200" dirty="0">
                <a:solidFill>
                  <a:srgbClr val="1A1714"/>
                </a:solidFill>
                <a:highlight>
                  <a:srgbClr val="FFFFFF"/>
                </a:highlight>
                <a:latin typeface="Times New Roman" panose="02020603050405020304" pitchFamily="18" charset="0"/>
                <a:ea typeface="Meiryo"/>
                <a:cs typeface="Times New Roman" panose="02020603050405020304" pitchFamily="18" charset="0"/>
                <a:sym typeface="Meiryo"/>
              </a:rPr>
              <a:t> </a:t>
            </a:r>
            <a:endParaRPr dirty="0">
              <a:latin typeface="Times New Roman" panose="02020603050405020304" pitchFamily="18" charset="0"/>
              <a:ea typeface="Roboto"/>
              <a:cs typeface="Times New Roman" panose="02020603050405020304" pitchFamily="18" charset="0"/>
              <a:sym typeface="Roboto"/>
            </a:endParaRPr>
          </a:p>
        </p:txBody>
      </p:sp>
      <p:sp>
        <p:nvSpPr>
          <p:cNvPr id="514" name="Google Shape;514;p47"/>
          <p:cNvSpPr txBox="1"/>
          <p:nvPr/>
        </p:nvSpPr>
        <p:spPr>
          <a:xfrm>
            <a:off x="365575" y="2751500"/>
            <a:ext cx="8412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500" b="1" dirty="0">
                <a:solidFill>
                  <a:srgbClr val="1A1714"/>
                </a:solidFill>
                <a:highlight>
                  <a:schemeClr val="lt1"/>
                </a:highlight>
                <a:latin typeface="Times New Roman" panose="02020603050405020304" pitchFamily="18" charset="0"/>
                <a:ea typeface="Meiryo"/>
                <a:cs typeface="Times New Roman" panose="02020603050405020304" pitchFamily="18" charset="0"/>
                <a:sym typeface="Meiryo"/>
              </a:rPr>
              <a:t>To predict wine ratings by </a:t>
            </a:r>
            <a:r>
              <a:rPr lang="en-CA" sz="1500" b="1" dirty="0">
                <a:solidFill>
                  <a:srgbClr val="1A1714"/>
                </a:solidFill>
                <a:highlight>
                  <a:srgbClr val="FFFFFF"/>
                </a:highlight>
                <a:latin typeface="Times New Roman" panose="02020603050405020304" pitchFamily="18" charset="0"/>
                <a:ea typeface="Meiryo"/>
                <a:cs typeface="Times New Roman" panose="02020603050405020304" pitchFamily="18" charset="0"/>
                <a:sym typeface="Meiryo"/>
              </a:rPr>
              <a:t>Logistic regression model : </a:t>
            </a:r>
            <a:r>
              <a:rPr lang="en-CA" sz="1500" b="1" dirty="0">
                <a:solidFill>
                  <a:srgbClr val="1A1714"/>
                </a:solidFill>
                <a:highlight>
                  <a:schemeClr val="lt1"/>
                </a:highlight>
                <a:latin typeface="Times New Roman" panose="02020603050405020304" pitchFamily="18" charset="0"/>
                <a:ea typeface="Meiryo"/>
                <a:cs typeface="Times New Roman" panose="02020603050405020304" pitchFamily="18" charset="0"/>
                <a:sym typeface="Meiryo"/>
              </a:rPr>
              <a:t>Accuracy</a:t>
            </a:r>
            <a:r>
              <a:rPr lang="en-CA" sz="1500" b="1" dirty="0">
                <a:solidFill>
                  <a:srgbClr val="1A1714"/>
                </a:solidFill>
                <a:highlight>
                  <a:srgbClr val="FFFFFF"/>
                </a:highlight>
                <a:latin typeface="Times New Roman" panose="02020603050405020304" pitchFamily="18" charset="0"/>
                <a:ea typeface="Meiryo"/>
                <a:cs typeface="Times New Roman" panose="02020603050405020304" pitchFamily="18" charset="0"/>
                <a:sym typeface="Meiryo"/>
              </a:rPr>
              <a:t> values 0.99 </a:t>
            </a:r>
            <a:endParaRPr sz="1700" b="1" dirty="0">
              <a:latin typeface="Times New Roman" panose="02020603050405020304" pitchFamily="18" charset="0"/>
              <a:ea typeface="Roboto"/>
              <a:cs typeface="Times New Roman" panose="02020603050405020304" pitchFamily="18" charset="0"/>
              <a:sym typeface="Roboto"/>
            </a:endParaRPr>
          </a:p>
        </p:txBody>
      </p:sp>
      <p:sp>
        <p:nvSpPr>
          <p:cNvPr id="515" name="Google Shape;515;p47"/>
          <p:cNvSpPr txBox="1"/>
          <p:nvPr/>
        </p:nvSpPr>
        <p:spPr>
          <a:xfrm>
            <a:off x="4662650" y="1343350"/>
            <a:ext cx="3700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dirty="0">
                <a:latin typeface="Times New Roman" panose="02020603050405020304" pitchFamily="18" charset="0"/>
                <a:ea typeface="Roboto"/>
                <a:cs typeface="Times New Roman" panose="02020603050405020304" pitchFamily="18" charset="0"/>
                <a:sym typeface="Roboto"/>
              </a:rPr>
              <a:t>Independent variables: </a:t>
            </a:r>
            <a:r>
              <a:rPr lang="en-CA" sz="1500" b="1" dirty="0">
                <a:highlight>
                  <a:schemeClr val="accent5"/>
                </a:highlight>
                <a:latin typeface="Times New Roman" panose="02020603050405020304" pitchFamily="18" charset="0"/>
                <a:ea typeface="Roboto"/>
                <a:cs typeface="Times New Roman" panose="02020603050405020304" pitchFamily="18" charset="0"/>
                <a:sym typeface="Roboto"/>
              </a:rPr>
              <a:t>RSG, YR, AL, DN</a:t>
            </a:r>
            <a:endParaRPr sz="1800" b="1" dirty="0">
              <a:highlight>
                <a:schemeClr val="accent5"/>
              </a:highlight>
              <a:latin typeface="Times New Roman" panose="02020603050405020304" pitchFamily="18" charset="0"/>
              <a:ea typeface="Roboto"/>
              <a:cs typeface="Times New Roman" panose="02020603050405020304" pitchFamily="18" charset="0"/>
              <a:sym typeface="Roboto"/>
            </a:endParaRPr>
          </a:p>
        </p:txBody>
      </p:sp>
      <p:sp>
        <p:nvSpPr>
          <p:cNvPr id="516" name="Google Shape;516;p47"/>
          <p:cNvSpPr txBox="1"/>
          <p:nvPr/>
        </p:nvSpPr>
        <p:spPr>
          <a:xfrm>
            <a:off x="4364450" y="2434775"/>
            <a:ext cx="399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dirty="0">
                <a:latin typeface="Times New Roman" panose="02020603050405020304" pitchFamily="18" charset="0"/>
                <a:ea typeface="Roboto"/>
                <a:cs typeface="Times New Roman" panose="02020603050405020304" pitchFamily="18" charset="0"/>
                <a:sym typeface="Roboto"/>
              </a:rPr>
              <a:t>Independent variables: </a:t>
            </a:r>
            <a:r>
              <a:rPr lang="en-CA" sz="1500" b="1" dirty="0">
                <a:highlight>
                  <a:schemeClr val="accent4"/>
                </a:highlight>
                <a:latin typeface="Times New Roman" panose="02020603050405020304" pitchFamily="18" charset="0"/>
                <a:ea typeface="Roboto"/>
                <a:cs typeface="Times New Roman" panose="02020603050405020304" pitchFamily="18" charset="0"/>
                <a:sym typeface="Roboto"/>
              </a:rPr>
              <a:t>PR,</a:t>
            </a:r>
            <a:r>
              <a:rPr lang="en-CA" sz="1500" b="1" dirty="0">
                <a:latin typeface="Times New Roman" panose="02020603050405020304" pitchFamily="18" charset="0"/>
                <a:ea typeface="Roboto"/>
                <a:cs typeface="Times New Roman" panose="02020603050405020304" pitchFamily="18" charset="0"/>
                <a:sym typeface="Roboto"/>
              </a:rPr>
              <a:t> </a:t>
            </a:r>
            <a:r>
              <a:rPr lang="en-CA" sz="1500" b="1" dirty="0">
                <a:highlight>
                  <a:schemeClr val="accent5"/>
                </a:highlight>
                <a:latin typeface="Times New Roman" panose="02020603050405020304" pitchFamily="18" charset="0"/>
                <a:ea typeface="Roboto"/>
                <a:cs typeface="Times New Roman" panose="02020603050405020304" pitchFamily="18" charset="0"/>
                <a:sym typeface="Roboto"/>
              </a:rPr>
              <a:t>RSG, YR, AL, DN</a:t>
            </a:r>
            <a:endParaRPr sz="1800" b="1" dirty="0">
              <a:highlight>
                <a:schemeClr val="accent5"/>
              </a:highlight>
              <a:latin typeface="Times New Roman" panose="02020603050405020304" pitchFamily="18" charset="0"/>
              <a:ea typeface="Roboto"/>
              <a:cs typeface="Times New Roman" panose="02020603050405020304" pitchFamily="18" charset="0"/>
              <a:sym typeface="Roboto"/>
            </a:endParaRPr>
          </a:p>
        </p:txBody>
      </p:sp>
      <p:cxnSp>
        <p:nvCxnSpPr>
          <p:cNvPr id="517" name="Google Shape;517;p47"/>
          <p:cNvCxnSpPr/>
          <p:nvPr/>
        </p:nvCxnSpPr>
        <p:spPr>
          <a:xfrm>
            <a:off x="2723850" y="2046350"/>
            <a:ext cx="3716400" cy="464700"/>
          </a:xfrm>
          <a:prstGeom prst="straightConnector1">
            <a:avLst/>
          </a:prstGeom>
          <a:noFill/>
          <a:ln w="28575" cap="flat" cmpd="sng">
            <a:solidFill>
              <a:schemeClr val="accent4"/>
            </a:solidFill>
            <a:prstDash val="solid"/>
            <a:round/>
            <a:headEnd type="none" w="med" len="med"/>
            <a:tailEnd type="triangle" w="med" len="med"/>
          </a:ln>
        </p:spPr>
      </p:cxnSp>
      <p:sp>
        <p:nvSpPr>
          <p:cNvPr id="518" name="Google Shape;518;p47"/>
          <p:cNvSpPr/>
          <p:nvPr/>
        </p:nvSpPr>
        <p:spPr>
          <a:xfrm>
            <a:off x="8363450" y="1437975"/>
            <a:ext cx="748500" cy="1412400"/>
          </a:xfrm>
          <a:prstGeom prst="curvedLeftArrow">
            <a:avLst>
              <a:gd name="adj1" fmla="val 12593"/>
              <a:gd name="adj2" fmla="val 56968"/>
              <a:gd name="adj3" fmla="val 20541"/>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txBox="1"/>
          <p:nvPr/>
        </p:nvSpPr>
        <p:spPr>
          <a:xfrm>
            <a:off x="505225" y="1343025"/>
            <a:ext cx="285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800" b="1" dirty="0">
                <a:latin typeface="Times New Roman" panose="02020603050405020304" pitchFamily="18" charset="0"/>
                <a:ea typeface="Roboto"/>
                <a:cs typeface="Times New Roman" panose="02020603050405020304" pitchFamily="18" charset="0"/>
                <a:sym typeface="Roboto"/>
              </a:rPr>
              <a:t>&lt;Predictive Objective 1&gt;</a:t>
            </a:r>
            <a:endParaRPr sz="2100" b="1" dirty="0">
              <a:highlight>
                <a:srgbClr val="FF00FF"/>
              </a:highlight>
              <a:latin typeface="Times New Roman" panose="02020603050405020304" pitchFamily="18" charset="0"/>
              <a:ea typeface="Roboto"/>
              <a:cs typeface="Times New Roman" panose="02020603050405020304" pitchFamily="18" charset="0"/>
              <a:sym typeface="Roboto"/>
            </a:endParaRPr>
          </a:p>
        </p:txBody>
      </p:sp>
      <p:sp>
        <p:nvSpPr>
          <p:cNvPr id="520" name="Google Shape;520;p47"/>
          <p:cNvSpPr txBox="1"/>
          <p:nvPr/>
        </p:nvSpPr>
        <p:spPr>
          <a:xfrm>
            <a:off x="595275" y="2434125"/>
            <a:ext cx="275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800" b="1" dirty="0">
                <a:latin typeface="Times New Roman" panose="02020603050405020304" pitchFamily="18" charset="0"/>
                <a:ea typeface="Roboto"/>
                <a:cs typeface="Times New Roman" panose="02020603050405020304" pitchFamily="18" charset="0"/>
                <a:sym typeface="Roboto"/>
              </a:rPr>
              <a:t>&lt;Predictive Objective 2&gt;</a:t>
            </a:r>
            <a:endParaRPr sz="2100" b="1" dirty="0">
              <a:highlight>
                <a:srgbClr val="FF00FF"/>
              </a:highlight>
              <a:latin typeface="Times New Roman" panose="02020603050405020304" pitchFamily="18" charset="0"/>
              <a:ea typeface="Roboto"/>
              <a:cs typeface="Times New Roman" panose="02020603050405020304" pitchFamily="18" charset="0"/>
              <a:sym typeface="Roboto"/>
            </a:endParaRPr>
          </a:p>
        </p:txBody>
      </p:sp>
      <p:sp>
        <p:nvSpPr>
          <p:cNvPr id="521" name="Google Shape;521;p47"/>
          <p:cNvSpPr/>
          <p:nvPr/>
        </p:nvSpPr>
        <p:spPr>
          <a:xfrm>
            <a:off x="505225" y="3288000"/>
            <a:ext cx="8188200" cy="163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txBox="1"/>
          <p:nvPr/>
        </p:nvSpPr>
        <p:spPr>
          <a:xfrm>
            <a:off x="729325" y="3559850"/>
            <a:ext cx="3635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a:solidFill>
                  <a:schemeClr val="lt1"/>
                </a:solidFill>
                <a:latin typeface="Meiryo"/>
                <a:ea typeface="Meiryo"/>
                <a:cs typeface="Meiryo"/>
                <a:sym typeface="Meiryo"/>
              </a:rPr>
              <a:t>・Residual sugar level (RSG)</a:t>
            </a:r>
            <a:endParaRPr sz="1500" b="1">
              <a:solidFill>
                <a:schemeClr val="lt1"/>
              </a:solidFill>
              <a:latin typeface="Meiryo"/>
              <a:ea typeface="Meiryo"/>
              <a:cs typeface="Meiryo"/>
              <a:sym typeface="Meiryo"/>
            </a:endParaRPr>
          </a:p>
          <a:p>
            <a:pPr marL="0" lvl="0" indent="0" algn="l" rtl="0">
              <a:spcBef>
                <a:spcPts val="0"/>
              </a:spcBef>
              <a:spcAft>
                <a:spcPts val="0"/>
              </a:spcAft>
              <a:buNone/>
            </a:pPr>
            <a:r>
              <a:rPr lang="en-CA" sz="1500" b="1">
                <a:solidFill>
                  <a:schemeClr val="lt1"/>
                </a:solidFill>
                <a:latin typeface="Meiryo"/>
                <a:ea typeface="Meiryo"/>
                <a:cs typeface="Meiryo"/>
                <a:sym typeface="Meiryo"/>
              </a:rPr>
              <a:t>・Year of production (YR)</a:t>
            </a:r>
            <a:endParaRPr sz="1500" b="1">
              <a:solidFill>
                <a:schemeClr val="lt1"/>
              </a:solidFill>
              <a:latin typeface="Meiryo"/>
              <a:ea typeface="Meiryo"/>
              <a:cs typeface="Meiryo"/>
              <a:sym typeface="Meiryo"/>
            </a:endParaRPr>
          </a:p>
          <a:p>
            <a:pPr marL="0" lvl="0" indent="0" algn="l" rtl="0">
              <a:spcBef>
                <a:spcPts val="0"/>
              </a:spcBef>
              <a:spcAft>
                <a:spcPts val="0"/>
              </a:spcAft>
              <a:buNone/>
            </a:pPr>
            <a:r>
              <a:rPr lang="en-CA" sz="1500" b="1">
                <a:solidFill>
                  <a:schemeClr val="lt1"/>
                </a:solidFill>
                <a:latin typeface="Meiryo"/>
                <a:ea typeface="Meiryo"/>
                <a:cs typeface="Meiryo"/>
                <a:sym typeface="Meiryo"/>
              </a:rPr>
              <a:t>・Alcohol level (AL)</a:t>
            </a:r>
            <a:endParaRPr sz="1500" b="1">
              <a:solidFill>
                <a:schemeClr val="lt1"/>
              </a:solidFill>
              <a:latin typeface="Meiryo"/>
              <a:ea typeface="Meiryo"/>
              <a:cs typeface="Meiryo"/>
              <a:sym typeface="Meiryo"/>
            </a:endParaRPr>
          </a:p>
          <a:p>
            <a:pPr marL="0" lvl="0" indent="0" algn="l" rtl="0">
              <a:spcBef>
                <a:spcPts val="0"/>
              </a:spcBef>
              <a:spcAft>
                <a:spcPts val="0"/>
              </a:spcAft>
              <a:buNone/>
            </a:pPr>
            <a:r>
              <a:rPr lang="en-CA" sz="1500" b="1">
                <a:solidFill>
                  <a:schemeClr val="lt1"/>
                </a:solidFill>
                <a:latin typeface="Meiryo"/>
                <a:ea typeface="Meiryo"/>
                <a:cs typeface="Meiryo"/>
                <a:sym typeface="Meiryo"/>
              </a:rPr>
              <a:t>・Density or gravity of wine (DN)  </a:t>
            </a:r>
            <a:endParaRPr sz="1500" b="1">
              <a:solidFill>
                <a:schemeClr val="lt1"/>
              </a:solidFill>
              <a:latin typeface="Meiryo"/>
              <a:ea typeface="Meiryo"/>
              <a:cs typeface="Meiryo"/>
              <a:sym typeface="Meiryo"/>
            </a:endParaRPr>
          </a:p>
        </p:txBody>
      </p:sp>
      <p:sp>
        <p:nvSpPr>
          <p:cNvPr id="523" name="Google Shape;523;p47"/>
          <p:cNvSpPr txBox="1"/>
          <p:nvPr/>
        </p:nvSpPr>
        <p:spPr>
          <a:xfrm>
            <a:off x="5254125" y="3738300"/>
            <a:ext cx="3374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800" b="1">
                <a:solidFill>
                  <a:schemeClr val="lt1"/>
                </a:solidFill>
              </a:rPr>
              <a:t>To make a good wine, these factors must be considered.</a:t>
            </a:r>
            <a:endParaRPr sz="1800" b="1">
              <a:solidFill>
                <a:schemeClr val="lt1"/>
              </a:solidFill>
            </a:endParaRPr>
          </a:p>
        </p:txBody>
      </p:sp>
      <p:sp>
        <p:nvSpPr>
          <p:cNvPr id="524" name="Google Shape;524;p47"/>
          <p:cNvSpPr/>
          <p:nvPr/>
        </p:nvSpPr>
        <p:spPr>
          <a:xfrm>
            <a:off x="4421650" y="3738300"/>
            <a:ext cx="586200" cy="738900"/>
          </a:xfrm>
          <a:prstGeom prst="lef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525" name="Google Shape;525;p47"/>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2. </a:t>
            </a:r>
            <a:r>
              <a:rPr lang="en-CA" sz="2733" b="1">
                <a:latin typeface="Times New Roman"/>
                <a:ea typeface="Times New Roman"/>
                <a:cs typeface="Times New Roman"/>
                <a:sym typeface="Times New Roman"/>
              </a:rPr>
              <a:t>Predictive Analytics (Regression)</a:t>
            </a:r>
            <a:endParaRPr sz="2733"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Conclusion</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36</a:t>
            </a:fld>
            <a:endParaRPr/>
          </a:p>
        </p:txBody>
      </p:sp>
      <p:pic>
        <p:nvPicPr>
          <p:cNvPr id="531" name="Google Shape;531;p48"/>
          <p:cNvPicPr preferRelativeResize="0"/>
          <p:nvPr/>
        </p:nvPicPr>
        <p:blipFill rotWithShape="1">
          <a:blip r:embed="rId3">
            <a:alphaModFix amt="60000"/>
          </a:blip>
          <a:srcRect l="16662" r="16662"/>
          <a:stretch/>
        </p:blipFill>
        <p:spPr>
          <a:xfrm>
            <a:off x="4976550" y="1574036"/>
            <a:ext cx="2426400" cy="24255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532" name="Google Shape;532;p48"/>
          <p:cNvPicPr preferRelativeResize="0"/>
          <p:nvPr/>
        </p:nvPicPr>
        <p:blipFill rotWithShape="1">
          <a:blip r:embed="rId4">
            <a:alphaModFix amt="50000"/>
          </a:blip>
          <a:srcRect t="4252" b="29094"/>
          <a:stretch/>
        </p:blipFill>
        <p:spPr>
          <a:xfrm>
            <a:off x="1741054" y="1573575"/>
            <a:ext cx="2426400" cy="2426400"/>
          </a:xfrm>
          <a:prstGeom prst="roundRect">
            <a:avLst>
              <a:gd name="adj" fmla="val 16667"/>
            </a:avLst>
          </a:prstGeom>
          <a:noFill/>
          <a:ln>
            <a:noFill/>
          </a:ln>
          <a:effectLst>
            <a:outerShdw blurRad="57150" dist="19050" dir="5400000" algn="bl" rotWithShape="0">
              <a:srgbClr val="000000">
                <a:alpha val="50000"/>
              </a:srgbClr>
            </a:outerShdw>
          </a:effectLst>
        </p:spPr>
      </p:pic>
      <p:sp>
        <p:nvSpPr>
          <p:cNvPr id="533" name="Google Shape;533;p48"/>
          <p:cNvSpPr txBox="1"/>
          <p:nvPr/>
        </p:nvSpPr>
        <p:spPr>
          <a:xfrm>
            <a:off x="1813050" y="2417325"/>
            <a:ext cx="2282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3600" b="1">
                <a:solidFill>
                  <a:schemeClr val="lt1"/>
                </a:solidFill>
                <a:latin typeface="Roboto"/>
                <a:ea typeface="Roboto"/>
                <a:cs typeface="Roboto"/>
                <a:sym typeface="Roboto"/>
              </a:rPr>
              <a:t>TASTE</a:t>
            </a:r>
            <a:endParaRPr sz="3600" b="1">
              <a:solidFill>
                <a:schemeClr val="lt1"/>
              </a:solidFill>
              <a:latin typeface="Roboto"/>
              <a:ea typeface="Roboto"/>
              <a:cs typeface="Roboto"/>
              <a:sym typeface="Roboto"/>
            </a:endParaRPr>
          </a:p>
        </p:txBody>
      </p:sp>
      <p:sp>
        <p:nvSpPr>
          <p:cNvPr id="534" name="Google Shape;534;p48"/>
          <p:cNvSpPr txBox="1"/>
          <p:nvPr/>
        </p:nvSpPr>
        <p:spPr>
          <a:xfrm>
            <a:off x="5048550" y="2417325"/>
            <a:ext cx="2282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3600" b="1">
                <a:solidFill>
                  <a:schemeClr val="lt1"/>
                </a:solidFill>
                <a:latin typeface="Roboto"/>
                <a:ea typeface="Roboto"/>
                <a:cs typeface="Roboto"/>
                <a:sym typeface="Roboto"/>
              </a:rPr>
              <a:t>BRAND</a:t>
            </a:r>
            <a:endParaRPr sz="3600" b="1">
              <a:solidFill>
                <a:schemeClr val="lt1"/>
              </a:solidFill>
              <a:latin typeface="Roboto"/>
              <a:ea typeface="Roboto"/>
              <a:cs typeface="Roboto"/>
              <a:sym typeface="Roboto"/>
            </a:endParaRPr>
          </a:p>
        </p:txBody>
      </p:sp>
      <p:sp>
        <p:nvSpPr>
          <p:cNvPr id="535" name="Google Shape;535;p48"/>
          <p:cNvSpPr txBox="1">
            <a:spLocks noGrp="1"/>
          </p:cNvSpPr>
          <p:nvPr>
            <p:ph type="body" idx="4294967295"/>
          </p:nvPr>
        </p:nvSpPr>
        <p:spPr>
          <a:xfrm>
            <a:off x="802350" y="4221350"/>
            <a:ext cx="5169600" cy="738900"/>
          </a:xfrm>
          <a:prstGeom prst="rect">
            <a:avLst/>
          </a:prstGeom>
        </p:spPr>
        <p:txBody>
          <a:bodyPr spcFirstLastPara="1" wrap="square" lIns="91425" tIns="91425" rIns="91425" bIns="91425" anchor="t" anchorCtr="0">
            <a:normAutofit fontScale="92500" lnSpcReduction="10000"/>
          </a:bodyPr>
          <a:lstStyle/>
          <a:p>
            <a:pPr marL="457200" lvl="0" indent="-317500" algn="l" rtl="0">
              <a:lnSpc>
                <a:spcPct val="150000"/>
              </a:lnSpc>
              <a:spcBef>
                <a:spcPts val="0"/>
              </a:spcBef>
              <a:spcAft>
                <a:spcPts val="0"/>
              </a:spcAft>
              <a:buSzPts val="1400"/>
              <a:buFont typeface="Times New Roman"/>
              <a:buAutoNum type="arabicPeriod"/>
            </a:pPr>
            <a:r>
              <a:rPr lang="en-CA" sz="1400" b="1" dirty="0">
                <a:latin typeface="Times New Roman"/>
                <a:ea typeface="Times New Roman"/>
                <a:cs typeface="Times New Roman"/>
                <a:sym typeface="Times New Roman"/>
              </a:rPr>
              <a:t>Analyzing potential groupings based on taste of Wine</a:t>
            </a:r>
            <a:endParaRPr sz="1400" b="1" dirty="0">
              <a:latin typeface="Times New Roman"/>
              <a:ea typeface="Times New Roman"/>
              <a:cs typeface="Times New Roman"/>
              <a:sym typeface="Times New Roman"/>
            </a:endParaRPr>
          </a:p>
          <a:p>
            <a:pPr marL="457200" lvl="0" indent="-317500" algn="l" rtl="0">
              <a:lnSpc>
                <a:spcPct val="150000"/>
              </a:lnSpc>
              <a:spcBef>
                <a:spcPts val="0"/>
              </a:spcBef>
              <a:spcAft>
                <a:spcPts val="0"/>
              </a:spcAft>
              <a:buSzPts val="1400"/>
              <a:buFont typeface="Times New Roman"/>
              <a:buAutoNum type="arabicPeriod"/>
            </a:pPr>
            <a:r>
              <a:rPr lang="en-CA" sz="1400" b="1" dirty="0">
                <a:latin typeface="Times New Roman"/>
                <a:ea typeface="Times New Roman"/>
                <a:cs typeface="Times New Roman"/>
                <a:sym typeface="Times New Roman"/>
              </a:rPr>
              <a:t>Analyzing potential groupings based on brand of Wine</a:t>
            </a:r>
            <a:endParaRPr sz="1400" b="1" dirty="0">
              <a:latin typeface="Times New Roman"/>
              <a:ea typeface="Times New Roman"/>
              <a:cs typeface="Times New Roman"/>
              <a:sym typeface="Times New Roman"/>
            </a:endParaRPr>
          </a:p>
        </p:txBody>
      </p:sp>
      <p:sp>
        <p:nvSpPr>
          <p:cNvPr id="536" name="Google Shape;536;p4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lnSpc>
                <a:spcPct val="200000"/>
              </a:lnSpc>
              <a:spcBef>
                <a:spcPts val="0"/>
              </a:spcBef>
              <a:spcAft>
                <a:spcPts val="0"/>
              </a:spcAft>
              <a:buNone/>
            </a:pPr>
            <a:r>
              <a:rPr lang="en-CA" sz="2733" b="1">
                <a:latin typeface="Times New Roman"/>
                <a:ea typeface="Times New Roman"/>
                <a:cs typeface="Times New Roman"/>
                <a:sym typeface="Times New Roman"/>
              </a:rPr>
              <a:t>Item 3. Predictive Analytics (Cluster)</a:t>
            </a:r>
            <a:endParaRPr sz="1500">
              <a:solidFill>
                <a:srgbClr val="000000"/>
              </a:solidFill>
              <a:latin typeface="Times New Roman"/>
              <a:ea typeface="Times New Roman"/>
              <a:cs typeface="Times New Roman"/>
              <a:sym typeface="Times New Roman"/>
            </a:endParaRPr>
          </a:p>
        </p:txBody>
      </p:sp>
      <p:sp>
        <p:nvSpPr>
          <p:cNvPr id="537" name="Google Shape;537;p48"/>
          <p:cNvSpPr/>
          <p:nvPr/>
        </p:nvSpPr>
        <p:spPr>
          <a:xfrm>
            <a:off x="5623075" y="4332800"/>
            <a:ext cx="548700" cy="516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8"/>
          <p:cNvSpPr txBox="1">
            <a:spLocks noGrp="1"/>
          </p:cNvSpPr>
          <p:nvPr>
            <p:ph type="body" idx="4294967295"/>
          </p:nvPr>
        </p:nvSpPr>
        <p:spPr>
          <a:xfrm>
            <a:off x="6307950" y="4221350"/>
            <a:ext cx="2033700" cy="738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r>
              <a:rPr lang="en-CA" b="1" dirty="0">
                <a:latin typeface="Times New Roman"/>
                <a:ea typeface="Times New Roman"/>
                <a:cs typeface="Times New Roman"/>
                <a:sym typeface="Times New Roman"/>
              </a:rPr>
              <a:t>Discover potential high-demand wines</a:t>
            </a:r>
            <a:endParaRPr b="1" dirty="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9"/>
          <p:cNvSpPr/>
          <p:nvPr/>
        </p:nvSpPr>
        <p:spPr>
          <a:xfrm>
            <a:off x="1943125" y="1532050"/>
            <a:ext cx="1680900" cy="73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37</a:t>
            </a:fld>
            <a:endParaRPr/>
          </a:p>
        </p:txBody>
      </p:sp>
      <p:sp>
        <p:nvSpPr>
          <p:cNvPr id="545" name="Google Shape;545;p49"/>
          <p:cNvSpPr txBox="1"/>
          <p:nvPr/>
        </p:nvSpPr>
        <p:spPr>
          <a:xfrm>
            <a:off x="2006875" y="1532050"/>
            <a:ext cx="1553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lt1"/>
                </a:solidFill>
                <a:latin typeface="Roboto"/>
                <a:ea typeface="Roboto"/>
                <a:cs typeface="Roboto"/>
                <a:sym typeface="Roboto"/>
              </a:rPr>
              <a:t>AL</a:t>
            </a:r>
            <a:endParaRPr sz="1800" b="1">
              <a:solidFill>
                <a:schemeClr val="lt1"/>
              </a:solidFill>
              <a:latin typeface="Roboto"/>
              <a:ea typeface="Roboto"/>
              <a:cs typeface="Roboto"/>
              <a:sym typeface="Roboto"/>
            </a:endParaRPr>
          </a:p>
          <a:p>
            <a:pPr marL="0" lvl="0" indent="0" algn="ctr" rtl="0">
              <a:spcBef>
                <a:spcPts val="0"/>
              </a:spcBef>
              <a:spcAft>
                <a:spcPts val="0"/>
              </a:spcAft>
              <a:buNone/>
            </a:pPr>
            <a:r>
              <a:rPr lang="en-CA" sz="1200" b="1">
                <a:solidFill>
                  <a:schemeClr val="accent2"/>
                </a:solidFill>
                <a:latin typeface="Roboto"/>
                <a:ea typeface="Roboto"/>
                <a:cs typeface="Roboto"/>
                <a:sym typeface="Roboto"/>
              </a:rPr>
              <a:t>alcohol percentage </a:t>
            </a:r>
            <a:endParaRPr sz="1200" b="1">
              <a:solidFill>
                <a:schemeClr val="accent2"/>
              </a:solidFill>
              <a:latin typeface="Roboto"/>
              <a:ea typeface="Roboto"/>
              <a:cs typeface="Roboto"/>
              <a:sym typeface="Roboto"/>
            </a:endParaRPr>
          </a:p>
        </p:txBody>
      </p:sp>
      <p:sp>
        <p:nvSpPr>
          <p:cNvPr id="546" name="Google Shape;546;p49"/>
          <p:cNvSpPr/>
          <p:nvPr/>
        </p:nvSpPr>
        <p:spPr>
          <a:xfrm>
            <a:off x="3731575" y="1532050"/>
            <a:ext cx="1680900" cy="73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txBox="1"/>
          <p:nvPr/>
        </p:nvSpPr>
        <p:spPr>
          <a:xfrm>
            <a:off x="3795325" y="1532050"/>
            <a:ext cx="1553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lt1"/>
                </a:solidFill>
                <a:latin typeface="Roboto"/>
                <a:ea typeface="Roboto"/>
                <a:cs typeface="Roboto"/>
                <a:sym typeface="Roboto"/>
              </a:rPr>
              <a:t>DN</a:t>
            </a:r>
            <a:endParaRPr sz="1800" b="1">
              <a:solidFill>
                <a:schemeClr val="lt1"/>
              </a:solidFill>
              <a:latin typeface="Roboto"/>
              <a:ea typeface="Roboto"/>
              <a:cs typeface="Roboto"/>
              <a:sym typeface="Roboto"/>
            </a:endParaRPr>
          </a:p>
          <a:p>
            <a:pPr marL="0" lvl="0" indent="0" algn="ctr" rtl="0">
              <a:spcBef>
                <a:spcPts val="0"/>
              </a:spcBef>
              <a:spcAft>
                <a:spcPts val="0"/>
              </a:spcAft>
              <a:buNone/>
            </a:pPr>
            <a:r>
              <a:rPr lang="en-CA" sz="1200" b="1">
                <a:solidFill>
                  <a:schemeClr val="accent2"/>
                </a:solidFill>
                <a:latin typeface="Roboto"/>
                <a:ea typeface="Roboto"/>
                <a:cs typeface="Roboto"/>
                <a:sym typeface="Roboto"/>
              </a:rPr>
              <a:t>density and gravity </a:t>
            </a:r>
            <a:endParaRPr sz="1200" b="1">
              <a:solidFill>
                <a:schemeClr val="accent2"/>
              </a:solidFill>
              <a:latin typeface="Roboto"/>
              <a:ea typeface="Roboto"/>
              <a:cs typeface="Roboto"/>
              <a:sym typeface="Roboto"/>
            </a:endParaRPr>
          </a:p>
        </p:txBody>
      </p:sp>
      <p:sp>
        <p:nvSpPr>
          <p:cNvPr id="548" name="Google Shape;548;p49"/>
          <p:cNvSpPr/>
          <p:nvPr/>
        </p:nvSpPr>
        <p:spPr>
          <a:xfrm>
            <a:off x="5520025" y="1532050"/>
            <a:ext cx="1680900" cy="73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txBox="1"/>
          <p:nvPr/>
        </p:nvSpPr>
        <p:spPr>
          <a:xfrm>
            <a:off x="5583775" y="1532050"/>
            <a:ext cx="1553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lt1"/>
                </a:solidFill>
                <a:latin typeface="Roboto"/>
                <a:ea typeface="Roboto"/>
                <a:cs typeface="Roboto"/>
                <a:sym typeface="Roboto"/>
              </a:rPr>
              <a:t>ACD</a:t>
            </a:r>
            <a:endParaRPr sz="1800" b="1">
              <a:solidFill>
                <a:schemeClr val="lt1"/>
              </a:solidFill>
              <a:latin typeface="Roboto"/>
              <a:ea typeface="Roboto"/>
              <a:cs typeface="Roboto"/>
              <a:sym typeface="Roboto"/>
            </a:endParaRPr>
          </a:p>
          <a:p>
            <a:pPr marL="0" lvl="0" indent="0" algn="ctr" rtl="0">
              <a:spcBef>
                <a:spcPts val="0"/>
              </a:spcBef>
              <a:spcAft>
                <a:spcPts val="0"/>
              </a:spcAft>
              <a:buNone/>
            </a:pPr>
            <a:r>
              <a:rPr lang="en-CA" sz="1200" b="1">
                <a:solidFill>
                  <a:schemeClr val="accent2"/>
                </a:solidFill>
                <a:latin typeface="Roboto"/>
                <a:ea typeface="Roboto"/>
                <a:cs typeface="Roboto"/>
                <a:sym typeface="Roboto"/>
              </a:rPr>
              <a:t>acidity score </a:t>
            </a:r>
            <a:endParaRPr sz="1200" b="1">
              <a:solidFill>
                <a:schemeClr val="accent2"/>
              </a:solidFill>
              <a:latin typeface="Roboto"/>
              <a:ea typeface="Roboto"/>
              <a:cs typeface="Roboto"/>
              <a:sym typeface="Roboto"/>
            </a:endParaRPr>
          </a:p>
        </p:txBody>
      </p:sp>
      <p:sp>
        <p:nvSpPr>
          <p:cNvPr id="550" name="Google Shape;550;p49"/>
          <p:cNvSpPr/>
          <p:nvPr/>
        </p:nvSpPr>
        <p:spPr>
          <a:xfrm>
            <a:off x="7308475" y="1532050"/>
            <a:ext cx="1680900" cy="73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txBox="1"/>
          <p:nvPr/>
        </p:nvSpPr>
        <p:spPr>
          <a:xfrm>
            <a:off x="7372225" y="1532050"/>
            <a:ext cx="1553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lt1"/>
                </a:solidFill>
                <a:latin typeface="Roboto"/>
                <a:ea typeface="Roboto"/>
                <a:cs typeface="Roboto"/>
                <a:sym typeface="Roboto"/>
              </a:rPr>
              <a:t>BD</a:t>
            </a:r>
            <a:endParaRPr sz="1800" b="1">
              <a:solidFill>
                <a:schemeClr val="lt1"/>
              </a:solidFill>
              <a:latin typeface="Roboto"/>
              <a:ea typeface="Roboto"/>
              <a:cs typeface="Roboto"/>
              <a:sym typeface="Roboto"/>
            </a:endParaRPr>
          </a:p>
          <a:p>
            <a:pPr marL="0" lvl="0" indent="0" algn="ctr" rtl="0">
              <a:spcBef>
                <a:spcPts val="0"/>
              </a:spcBef>
              <a:spcAft>
                <a:spcPts val="0"/>
              </a:spcAft>
              <a:buNone/>
            </a:pPr>
            <a:r>
              <a:rPr lang="en-CA" sz="1200" b="1">
                <a:solidFill>
                  <a:schemeClr val="accent2"/>
                </a:solidFill>
                <a:latin typeface="Roboto"/>
                <a:ea typeface="Roboto"/>
                <a:cs typeface="Roboto"/>
                <a:sym typeface="Roboto"/>
              </a:rPr>
              <a:t>body score</a:t>
            </a:r>
            <a:endParaRPr sz="1200" b="1">
              <a:solidFill>
                <a:schemeClr val="accent2"/>
              </a:solidFill>
              <a:latin typeface="Roboto"/>
              <a:ea typeface="Roboto"/>
              <a:cs typeface="Roboto"/>
              <a:sym typeface="Roboto"/>
            </a:endParaRPr>
          </a:p>
        </p:txBody>
      </p:sp>
      <p:sp>
        <p:nvSpPr>
          <p:cNvPr id="552" name="Google Shape;552;p49"/>
          <p:cNvSpPr/>
          <p:nvPr/>
        </p:nvSpPr>
        <p:spPr>
          <a:xfrm>
            <a:off x="154675" y="1532050"/>
            <a:ext cx="1680900" cy="738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txBox="1"/>
          <p:nvPr/>
        </p:nvSpPr>
        <p:spPr>
          <a:xfrm>
            <a:off x="218425" y="1532050"/>
            <a:ext cx="1553400" cy="738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lt1"/>
                </a:solidFill>
                <a:latin typeface="Roboto"/>
                <a:ea typeface="Roboto"/>
                <a:cs typeface="Roboto"/>
                <a:sym typeface="Roboto"/>
              </a:rPr>
              <a:t>RSG</a:t>
            </a:r>
            <a:endParaRPr sz="1800" b="1">
              <a:solidFill>
                <a:schemeClr val="lt1"/>
              </a:solidFill>
              <a:latin typeface="Roboto"/>
              <a:ea typeface="Roboto"/>
              <a:cs typeface="Roboto"/>
              <a:sym typeface="Roboto"/>
            </a:endParaRPr>
          </a:p>
          <a:p>
            <a:pPr marL="0" lvl="0" indent="0" algn="ctr" rtl="0">
              <a:spcBef>
                <a:spcPts val="0"/>
              </a:spcBef>
              <a:spcAft>
                <a:spcPts val="0"/>
              </a:spcAft>
              <a:buNone/>
            </a:pPr>
            <a:r>
              <a:rPr lang="en-CA" sz="1200" b="1">
                <a:solidFill>
                  <a:schemeClr val="accent2"/>
                </a:solidFill>
                <a:latin typeface="Roboto"/>
                <a:ea typeface="Roboto"/>
                <a:cs typeface="Roboto"/>
                <a:sym typeface="Roboto"/>
              </a:rPr>
              <a:t>residual sugar level </a:t>
            </a:r>
            <a:endParaRPr sz="1200" b="1">
              <a:solidFill>
                <a:schemeClr val="accent2"/>
              </a:solidFill>
              <a:latin typeface="Roboto"/>
              <a:ea typeface="Roboto"/>
              <a:cs typeface="Roboto"/>
              <a:sym typeface="Roboto"/>
            </a:endParaRPr>
          </a:p>
        </p:txBody>
      </p:sp>
      <p:sp>
        <p:nvSpPr>
          <p:cNvPr id="554" name="Google Shape;554;p49"/>
          <p:cNvSpPr/>
          <p:nvPr/>
        </p:nvSpPr>
        <p:spPr>
          <a:xfrm>
            <a:off x="2009445" y="3097750"/>
            <a:ext cx="1215600" cy="4692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txBox="1"/>
          <p:nvPr/>
        </p:nvSpPr>
        <p:spPr>
          <a:xfrm>
            <a:off x="2009313" y="3097750"/>
            <a:ext cx="1215600" cy="4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dk1"/>
                </a:solidFill>
                <a:latin typeface="Roboto"/>
                <a:ea typeface="Roboto"/>
                <a:cs typeface="Roboto"/>
                <a:sym typeface="Roboto"/>
              </a:rPr>
              <a:t>Model 1</a:t>
            </a:r>
            <a:endParaRPr sz="1200" b="1">
              <a:solidFill>
                <a:schemeClr val="dk1"/>
              </a:solidFill>
              <a:latin typeface="Roboto"/>
              <a:ea typeface="Roboto"/>
              <a:cs typeface="Roboto"/>
              <a:sym typeface="Roboto"/>
            </a:endParaRPr>
          </a:p>
        </p:txBody>
      </p:sp>
      <p:sp>
        <p:nvSpPr>
          <p:cNvPr id="556" name="Google Shape;556;p49"/>
          <p:cNvSpPr/>
          <p:nvPr/>
        </p:nvSpPr>
        <p:spPr>
          <a:xfrm>
            <a:off x="3469695" y="3097750"/>
            <a:ext cx="1215600" cy="4692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txBox="1"/>
          <p:nvPr/>
        </p:nvSpPr>
        <p:spPr>
          <a:xfrm>
            <a:off x="3469563" y="3097750"/>
            <a:ext cx="1215600" cy="4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dk1"/>
                </a:solidFill>
                <a:latin typeface="Roboto"/>
                <a:ea typeface="Roboto"/>
                <a:cs typeface="Roboto"/>
                <a:sym typeface="Roboto"/>
              </a:rPr>
              <a:t>Model 2</a:t>
            </a:r>
            <a:endParaRPr sz="1200" b="1">
              <a:solidFill>
                <a:schemeClr val="dk1"/>
              </a:solidFill>
              <a:latin typeface="Roboto"/>
              <a:ea typeface="Roboto"/>
              <a:cs typeface="Roboto"/>
              <a:sym typeface="Roboto"/>
            </a:endParaRPr>
          </a:p>
        </p:txBody>
      </p:sp>
      <p:sp>
        <p:nvSpPr>
          <p:cNvPr id="558" name="Google Shape;558;p49"/>
          <p:cNvSpPr/>
          <p:nvPr/>
        </p:nvSpPr>
        <p:spPr>
          <a:xfrm>
            <a:off x="4930070" y="3097750"/>
            <a:ext cx="1215600" cy="4692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txBox="1"/>
          <p:nvPr/>
        </p:nvSpPr>
        <p:spPr>
          <a:xfrm>
            <a:off x="4929938" y="3097750"/>
            <a:ext cx="1215600" cy="4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dk1"/>
                </a:solidFill>
                <a:latin typeface="Roboto"/>
                <a:ea typeface="Roboto"/>
                <a:cs typeface="Roboto"/>
                <a:sym typeface="Roboto"/>
              </a:rPr>
              <a:t>Model 3</a:t>
            </a:r>
            <a:endParaRPr sz="1200" b="1">
              <a:solidFill>
                <a:schemeClr val="dk1"/>
              </a:solidFill>
              <a:latin typeface="Roboto"/>
              <a:ea typeface="Roboto"/>
              <a:cs typeface="Roboto"/>
              <a:sym typeface="Roboto"/>
            </a:endParaRPr>
          </a:p>
        </p:txBody>
      </p:sp>
      <p:sp>
        <p:nvSpPr>
          <p:cNvPr id="560" name="Google Shape;560;p49"/>
          <p:cNvSpPr txBox="1"/>
          <p:nvPr/>
        </p:nvSpPr>
        <p:spPr>
          <a:xfrm>
            <a:off x="6390438" y="3097750"/>
            <a:ext cx="744300" cy="46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CA" sz="1800" b="1">
                <a:solidFill>
                  <a:schemeClr val="dk1"/>
                </a:solidFill>
                <a:latin typeface="Roboto"/>
                <a:ea typeface="Roboto"/>
                <a:cs typeface="Roboto"/>
                <a:sym typeface="Roboto"/>
              </a:rPr>
              <a:t>…</a:t>
            </a:r>
            <a:endParaRPr sz="1200" b="1">
              <a:solidFill>
                <a:schemeClr val="dk1"/>
              </a:solidFill>
              <a:latin typeface="Roboto"/>
              <a:ea typeface="Roboto"/>
              <a:cs typeface="Roboto"/>
              <a:sym typeface="Roboto"/>
            </a:endParaRPr>
          </a:p>
        </p:txBody>
      </p:sp>
      <p:cxnSp>
        <p:nvCxnSpPr>
          <p:cNvPr id="561" name="Google Shape;561;p49"/>
          <p:cNvCxnSpPr>
            <a:stCxn id="553" idx="2"/>
            <a:endCxn id="555" idx="0"/>
          </p:cNvCxnSpPr>
          <p:nvPr/>
        </p:nvCxnSpPr>
        <p:spPr>
          <a:xfrm>
            <a:off x="995125" y="2270950"/>
            <a:ext cx="1622100" cy="826800"/>
          </a:xfrm>
          <a:prstGeom prst="straightConnector1">
            <a:avLst/>
          </a:prstGeom>
          <a:noFill/>
          <a:ln w="9525" cap="flat" cmpd="sng">
            <a:solidFill>
              <a:schemeClr val="dk1"/>
            </a:solidFill>
            <a:prstDash val="solid"/>
            <a:round/>
            <a:headEnd type="none" w="med" len="med"/>
            <a:tailEnd type="triangle" w="med" len="med"/>
          </a:ln>
        </p:spPr>
      </p:cxnSp>
      <p:cxnSp>
        <p:nvCxnSpPr>
          <p:cNvPr id="562" name="Google Shape;562;p49"/>
          <p:cNvCxnSpPr>
            <a:stCxn id="545" idx="2"/>
            <a:endCxn id="555" idx="0"/>
          </p:cNvCxnSpPr>
          <p:nvPr/>
        </p:nvCxnSpPr>
        <p:spPr>
          <a:xfrm flipH="1">
            <a:off x="2617075" y="2270950"/>
            <a:ext cx="166500" cy="826800"/>
          </a:xfrm>
          <a:prstGeom prst="straightConnector1">
            <a:avLst/>
          </a:prstGeom>
          <a:noFill/>
          <a:ln w="9525" cap="flat" cmpd="sng">
            <a:solidFill>
              <a:schemeClr val="dk1"/>
            </a:solidFill>
            <a:prstDash val="solid"/>
            <a:round/>
            <a:headEnd type="none" w="med" len="med"/>
            <a:tailEnd type="triangle" w="med" len="med"/>
          </a:ln>
        </p:spPr>
      </p:cxnSp>
      <p:cxnSp>
        <p:nvCxnSpPr>
          <p:cNvPr id="563" name="Google Shape;563;p49"/>
          <p:cNvCxnSpPr>
            <a:stCxn id="547" idx="2"/>
            <a:endCxn id="555" idx="0"/>
          </p:cNvCxnSpPr>
          <p:nvPr/>
        </p:nvCxnSpPr>
        <p:spPr>
          <a:xfrm flipH="1">
            <a:off x="2617225" y="2270950"/>
            <a:ext cx="1954800" cy="826800"/>
          </a:xfrm>
          <a:prstGeom prst="straightConnector1">
            <a:avLst/>
          </a:prstGeom>
          <a:noFill/>
          <a:ln w="9525" cap="flat" cmpd="sng">
            <a:solidFill>
              <a:schemeClr val="dk1"/>
            </a:solidFill>
            <a:prstDash val="solid"/>
            <a:round/>
            <a:headEnd type="none" w="med" len="med"/>
            <a:tailEnd type="triangle" w="med" len="med"/>
          </a:ln>
        </p:spPr>
      </p:cxnSp>
      <p:cxnSp>
        <p:nvCxnSpPr>
          <p:cNvPr id="564" name="Google Shape;564;p49"/>
          <p:cNvCxnSpPr>
            <a:stCxn id="549" idx="2"/>
            <a:endCxn id="557" idx="0"/>
          </p:cNvCxnSpPr>
          <p:nvPr/>
        </p:nvCxnSpPr>
        <p:spPr>
          <a:xfrm flipH="1">
            <a:off x="4077475" y="2270950"/>
            <a:ext cx="2283000" cy="826800"/>
          </a:xfrm>
          <a:prstGeom prst="straightConnector1">
            <a:avLst/>
          </a:prstGeom>
          <a:noFill/>
          <a:ln w="9525" cap="flat" cmpd="sng">
            <a:solidFill>
              <a:schemeClr val="dk1"/>
            </a:solidFill>
            <a:prstDash val="solid"/>
            <a:round/>
            <a:headEnd type="none" w="med" len="med"/>
            <a:tailEnd type="triangle" w="med" len="med"/>
          </a:ln>
        </p:spPr>
      </p:cxnSp>
      <p:cxnSp>
        <p:nvCxnSpPr>
          <p:cNvPr id="565" name="Google Shape;565;p49"/>
          <p:cNvCxnSpPr>
            <a:stCxn id="551" idx="2"/>
            <a:endCxn id="557" idx="0"/>
          </p:cNvCxnSpPr>
          <p:nvPr/>
        </p:nvCxnSpPr>
        <p:spPr>
          <a:xfrm flipH="1">
            <a:off x="4077325" y="2270950"/>
            <a:ext cx="4071600" cy="826800"/>
          </a:xfrm>
          <a:prstGeom prst="straightConnector1">
            <a:avLst/>
          </a:prstGeom>
          <a:noFill/>
          <a:ln w="9525" cap="flat" cmpd="sng">
            <a:solidFill>
              <a:schemeClr val="dk1"/>
            </a:solidFill>
            <a:prstDash val="solid"/>
            <a:round/>
            <a:headEnd type="none" w="med" len="med"/>
            <a:tailEnd type="triangle" w="med" len="med"/>
          </a:ln>
        </p:spPr>
      </p:cxnSp>
      <p:cxnSp>
        <p:nvCxnSpPr>
          <p:cNvPr id="566" name="Google Shape;566;p49"/>
          <p:cNvCxnSpPr>
            <a:stCxn id="551" idx="2"/>
            <a:endCxn id="559" idx="0"/>
          </p:cNvCxnSpPr>
          <p:nvPr/>
        </p:nvCxnSpPr>
        <p:spPr>
          <a:xfrm flipH="1">
            <a:off x="5537725" y="2270950"/>
            <a:ext cx="2611200" cy="826800"/>
          </a:xfrm>
          <a:prstGeom prst="straightConnector1">
            <a:avLst/>
          </a:prstGeom>
          <a:noFill/>
          <a:ln w="9525" cap="flat" cmpd="sng">
            <a:solidFill>
              <a:schemeClr val="dk1"/>
            </a:solidFill>
            <a:prstDash val="solid"/>
            <a:round/>
            <a:headEnd type="none" w="med" len="med"/>
            <a:tailEnd type="triangle" w="med" len="med"/>
          </a:ln>
        </p:spPr>
      </p:cxnSp>
      <p:cxnSp>
        <p:nvCxnSpPr>
          <p:cNvPr id="567" name="Google Shape;567;p49"/>
          <p:cNvCxnSpPr>
            <a:stCxn id="549" idx="2"/>
            <a:endCxn id="559" idx="0"/>
          </p:cNvCxnSpPr>
          <p:nvPr/>
        </p:nvCxnSpPr>
        <p:spPr>
          <a:xfrm flipH="1">
            <a:off x="5537875" y="2270950"/>
            <a:ext cx="822600" cy="826800"/>
          </a:xfrm>
          <a:prstGeom prst="straightConnector1">
            <a:avLst/>
          </a:prstGeom>
          <a:noFill/>
          <a:ln w="9525" cap="flat" cmpd="sng">
            <a:solidFill>
              <a:schemeClr val="dk1"/>
            </a:solidFill>
            <a:prstDash val="solid"/>
            <a:round/>
            <a:headEnd type="none" w="med" len="med"/>
            <a:tailEnd type="triangle" w="med" len="med"/>
          </a:ln>
        </p:spPr>
      </p:cxnSp>
      <p:cxnSp>
        <p:nvCxnSpPr>
          <p:cNvPr id="568" name="Google Shape;568;p49"/>
          <p:cNvCxnSpPr>
            <a:stCxn id="547" idx="2"/>
            <a:endCxn id="557" idx="0"/>
          </p:cNvCxnSpPr>
          <p:nvPr/>
        </p:nvCxnSpPr>
        <p:spPr>
          <a:xfrm flipH="1">
            <a:off x="4077325" y="2270950"/>
            <a:ext cx="494700" cy="826800"/>
          </a:xfrm>
          <a:prstGeom prst="straightConnector1">
            <a:avLst/>
          </a:prstGeom>
          <a:noFill/>
          <a:ln w="9525" cap="flat" cmpd="sng">
            <a:solidFill>
              <a:schemeClr val="dk1"/>
            </a:solidFill>
            <a:prstDash val="solid"/>
            <a:round/>
            <a:headEnd type="none" w="med" len="med"/>
            <a:tailEnd type="triangle" w="med" len="med"/>
          </a:ln>
        </p:spPr>
      </p:cxnSp>
      <p:cxnSp>
        <p:nvCxnSpPr>
          <p:cNvPr id="569" name="Google Shape;569;p49"/>
          <p:cNvCxnSpPr>
            <a:stCxn id="545" idx="2"/>
            <a:endCxn id="557" idx="0"/>
          </p:cNvCxnSpPr>
          <p:nvPr/>
        </p:nvCxnSpPr>
        <p:spPr>
          <a:xfrm>
            <a:off x="2783575" y="2270950"/>
            <a:ext cx="1293900" cy="826800"/>
          </a:xfrm>
          <a:prstGeom prst="straightConnector1">
            <a:avLst/>
          </a:prstGeom>
          <a:noFill/>
          <a:ln w="9525" cap="flat" cmpd="sng">
            <a:solidFill>
              <a:schemeClr val="dk1"/>
            </a:solidFill>
            <a:prstDash val="solid"/>
            <a:round/>
            <a:headEnd type="none" w="med" len="med"/>
            <a:tailEnd type="triangle" w="med" len="med"/>
          </a:ln>
        </p:spPr>
      </p:cxnSp>
      <p:cxnSp>
        <p:nvCxnSpPr>
          <p:cNvPr id="570" name="Google Shape;570;p49"/>
          <p:cNvCxnSpPr>
            <a:stCxn id="553" idx="2"/>
            <a:endCxn id="557" idx="0"/>
          </p:cNvCxnSpPr>
          <p:nvPr/>
        </p:nvCxnSpPr>
        <p:spPr>
          <a:xfrm>
            <a:off x="995125" y="2270950"/>
            <a:ext cx="3082200" cy="826800"/>
          </a:xfrm>
          <a:prstGeom prst="straightConnector1">
            <a:avLst/>
          </a:prstGeom>
          <a:noFill/>
          <a:ln w="9525" cap="flat" cmpd="sng">
            <a:solidFill>
              <a:schemeClr val="dk1"/>
            </a:solidFill>
            <a:prstDash val="solid"/>
            <a:round/>
            <a:headEnd type="none" w="med" len="med"/>
            <a:tailEnd type="triangle" w="med" len="med"/>
          </a:ln>
        </p:spPr>
      </p:cxnSp>
      <p:sp>
        <p:nvSpPr>
          <p:cNvPr id="571" name="Google Shape;571;p49"/>
          <p:cNvSpPr/>
          <p:nvPr/>
        </p:nvSpPr>
        <p:spPr>
          <a:xfrm>
            <a:off x="422875" y="3924325"/>
            <a:ext cx="8298300" cy="738900"/>
          </a:xfrm>
          <a:prstGeom prst="roundRect">
            <a:avLst>
              <a:gd name="adj" fmla="val 16667"/>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txBox="1"/>
          <p:nvPr/>
        </p:nvSpPr>
        <p:spPr>
          <a:xfrm>
            <a:off x="551800" y="3967550"/>
            <a:ext cx="7863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BurgundySip_TasteNum &lt;- data.frame(sapply(BurgundySip[, !sapply(BurgundySip, is.character)], as.numeric));</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fit &lt;- kmeans(BurgundySip_TasteNum[, c(</a:t>
            </a:r>
            <a:r>
              <a:rPr lang="en-CA" sz="1000" b="1">
                <a:solidFill>
                  <a:srgbClr val="FFD966"/>
                </a:solidFill>
                <a:latin typeface="Roboto"/>
                <a:ea typeface="Roboto"/>
                <a:cs typeface="Roboto"/>
                <a:sym typeface="Roboto"/>
              </a:rPr>
              <a:t>"RSG"</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"AL"</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"DN"</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"ACD"</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"BD"</a:t>
            </a:r>
            <a:r>
              <a:rPr lang="en-CA" sz="1000" b="1">
                <a:solidFill>
                  <a:schemeClr val="lt1"/>
                </a:solidFill>
                <a:latin typeface="Roboto"/>
                <a:ea typeface="Roboto"/>
                <a:cs typeface="Roboto"/>
                <a:sym typeface="Roboto"/>
              </a:rPr>
              <a:t>)], </a:t>
            </a:r>
            <a:r>
              <a:rPr lang="en-CA" sz="1000" b="1">
                <a:solidFill>
                  <a:srgbClr val="B4A7D6"/>
                </a:solidFill>
                <a:latin typeface="Roboto"/>
                <a:ea typeface="Roboto"/>
                <a:cs typeface="Roboto"/>
                <a:sym typeface="Roboto"/>
              </a:rPr>
              <a:t>5</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BurgundySip_TasteNum$cluster &lt;- as.factor(fit$cluster);</a:t>
            </a:r>
            <a:endParaRPr sz="1000" b="1">
              <a:solidFill>
                <a:schemeClr val="lt1"/>
              </a:solidFill>
              <a:latin typeface="Roboto"/>
              <a:ea typeface="Roboto"/>
              <a:cs typeface="Roboto"/>
              <a:sym typeface="Roboto"/>
            </a:endParaRPr>
          </a:p>
        </p:txBody>
      </p:sp>
      <p:sp>
        <p:nvSpPr>
          <p:cNvPr id="573" name="Google Shape;573;p49"/>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3. Predictive Analysis (Cluster)</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Cluster based on Taste</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50"/>
          <p:cNvPicPr preferRelativeResize="0"/>
          <p:nvPr/>
        </p:nvPicPr>
        <p:blipFill>
          <a:blip r:embed="rId3">
            <a:alphaModFix/>
          </a:blip>
          <a:stretch>
            <a:fillRect/>
          </a:stretch>
        </p:blipFill>
        <p:spPr>
          <a:xfrm>
            <a:off x="171937" y="1367813"/>
            <a:ext cx="1537200" cy="1866600"/>
          </a:xfrm>
          <a:prstGeom prst="rect">
            <a:avLst/>
          </a:prstGeom>
          <a:noFill/>
          <a:ln>
            <a:noFill/>
          </a:ln>
        </p:spPr>
      </p:pic>
      <p:pic>
        <p:nvPicPr>
          <p:cNvPr id="579" name="Google Shape;579;p50"/>
          <p:cNvPicPr preferRelativeResize="0"/>
          <p:nvPr/>
        </p:nvPicPr>
        <p:blipFill>
          <a:blip r:embed="rId4">
            <a:alphaModFix/>
          </a:blip>
          <a:stretch>
            <a:fillRect/>
          </a:stretch>
        </p:blipFill>
        <p:spPr>
          <a:xfrm>
            <a:off x="171937" y="3234400"/>
            <a:ext cx="1537200" cy="1866600"/>
          </a:xfrm>
          <a:prstGeom prst="rect">
            <a:avLst/>
          </a:prstGeom>
          <a:noFill/>
          <a:ln>
            <a:noFill/>
          </a:ln>
        </p:spPr>
      </p:pic>
      <p:pic>
        <p:nvPicPr>
          <p:cNvPr id="580" name="Google Shape;580;p50"/>
          <p:cNvPicPr preferRelativeResize="0"/>
          <p:nvPr/>
        </p:nvPicPr>
        <p:blipFill>
          <a:blip r:embed="rId5">
            <a:alphaModFix/>
          </a:blip>
          <a:stretch>
            <a:fillRect/>
          </a:stretch>
        </p:blipFill>
        <p:spPr>
          <a:xfrm>
            <a:off x="1462137" y="1367813"/>
            <a:ext cx="1537200" cy="1866600"/>
          </a:xfrm>
          <a:prstGeom prst="rect">
            <a:avLst/>
          </a:prstGeom>
          <a:noFill/>
          <a:ln>
            <a:noFill/>
          </a:ln>
        </p:spPr>
      </p:pic>
      <p:pic>
        <p:nvPicPr>
          <p:cNvPr id="581" name="Google Shape;581;p50"/>
          <p:cNvPicPr preferRelativeResize="0"/>
          <p:nvPr/>
        </p:nvPicPr>
        <p:blipFill>
          <a:blip r:embed="rId6">
            <a:alphaModFix/>
          </a:blip>
          <a:stretch>
            <a:fillRect/>
          </a:stretch>
        </p:blipFill>
        <p:spPr>
          <a:xfrm>
            <a:off x="1462137" y="3234400"/>
            <a:ext cx="1537200" cy="1866600"/>
          </a:xfrm>
          <a:prstGeom prst="rect">
            <a:avLst/>
          </a:prstGeom>
          <a:noFill/>
          <a:ln>
            <a:noFill/>
          </a:ln>
        </p:spPr>
      </p:pic>
      <p:sp>
        <p:nvSpPr>
          <p:cNvPr id="582" name="Google Shape;582;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38</a:t>
            </a:fld>
            <a:endParaRPr/>
          </a:p>
        </p:txBody>
      </p:sp>
      <p:sp>
        <p:nvSpPr>
          <p:cNvPr id="583" name="Google Shape;583;p50"/>
          <p:cNvSpPr txBox="1">
            <a:spLocks noGrp="1"/>
          </p:cNvSpPr>
          <p:nvPr>
            <p:ph type="body" idx="4294967295"/>
          </p:nvPr>
        </p:nvSpPr>
        <p:spPr>
          <a:xfrm>
            <a:off x="3706371" y="1429850"/>
            <a:ext cx="45759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1: Middle</a:t>
            </a:r>
            <a:endParaRPr b="1" dirty="0"/>
          </a:p>
        </p:txBody>
      </p:sp>
      <p:sp>
        <p:nvSpPr>
          <p:cNvPr id="584" name="Google Shape;584;p50"/>
          <p:cNvSpPr/>
          <p:nvPr/>
        </p:nvSpPr>
        <p:spPr>
          <a:xfrm>
            <a:off x="3359175" y="1502588"/>
            <a:ext cx="197100" cy="197100"/>
          </a:xfrm>
          <a:prstGeom prst="rect">
            <a:avLst/>
          </a:prstGeom>
          <a:solidFill>
            <a:srgbClr val="F8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3359175" y="1788075"/>
            <a:ext cx="197100" cy="197100"/>
          </a:xfrm>
          <a:prstGeom prst="rect">
            <a:avLst/>
          </a:prstGeom>
          <a:solidFill>
            <a:srgbClr val="A3A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3359163" y="2073550"/>
            <a:ext cx="197100" cy="197100"/>
          </a:xfrm>
          <a:prstGeom prst="rect">
            <a:avLst/>
          </a:prstGeom>
          <a:solidFill>
            <a:srgbClr val="02B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3359163" y="2359025"/>
            <a:ext cx="197100" cy="197100"/>
          </a:xfrm>
          <a:prstGeom prst="rect">
            <a:avLst/>
          </a:prstGeom>
          <a:solidFill>
            <a:srgbClr val="01B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0"/>
          <p:cNvSpPr/>
          <p:nvPr/>
        </p:nvSpPr>
        <p:spPr>
          <a:xfrm>
            <a:off x="3359175" y="2644500"/>
            <a:ext cx="197100" cy="197100"/>
          </a:xfrm>
          <a:prstGeom prst="rect">
            <a:avLst/>
          </a:prstGeom>
          <a:solidFill>
            <a:srgbClr val="E76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0"/>
          <p:cNvSpPr txBox="1">
            <a:spLocks noGrp="1"/>
          </p:cNvSpPr>
          <p:nvPr>
            <p:ph type="body" idx="4294967295"/>
          </p:nvPr>
        </p:nvSpPr>
        <p:spPr>
          <a:xfrm>
            <a:off x="3706371" y="1715325"/>
            <a:ext cx="45759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2: Lowest Sugar Level and Density</a:t>
            </a:r>
            <a:endParaRPr b="1" dirty="0"/>
          </a:p>
        </p:txBody>
      </p:sp>
      <p:sp>
        <p:nvSpPr>
          <p:cNvPr id="590" name="Google Shape;590;p50"/>
          <p:cNvSpPr txBox="1">
            <a:spLocks noGrp="1"/>
          </p:cNvSpPr>
          <p:nvPr>
            <p:ph type="body" idx="4294967295"/>
          </p:nvPr>
        </p:nvSpPr>
        <p:spPr>
          <a:xfrm>
            <a:off x="3706371" y="2000800"/>
            <a:ext cx="45759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3: 2nd Highest Sugar Level</a:t>
            </a:r>
            <a:endParaRPr b="1" dirty="0"/>
          </a:p>
        </p:txBody>
      </p:sp>
      <p:sp>
        <p:nvSpPr>
          <p:cNvPr id="591" name="Google Shape;591;p50"/>
          <p:cNvSpPr txBox="1">
            <a:spLocks noGrp="1"/>
          </p:cNvSpPr>
          <p:nvPr>
            <p:ph type="body" idx="4294967295"/>
          </p:nvPr>
        </p:nvSpPr>
        <p:spPr>
          <a:xfrm>
            <a:off x="3706371" y="2286275"/>
            <a:ext cx="45759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4: Highest Sugar Level and Density</a:t>
            </a:r>
            <a:endParaRPr b="1" dirty="0"/>
          </a:p>
        </p:txBody>
      </p:sp>
      <p:sp>
        <p:nvSpPr>
          <p:cNvPr id="592" name="Google Shape;592;p50"/>
          <p:cNvSpPr txBox="1">
            <a:spLocks noGrp="1"/>
          </p:cNvSpPr>
          <p:nvPr>
            <p:ph type="body" idx="4294967295"/>
          </p:nvPr>
        </p:nvSpPr>
        <p:spPr>
          <a:xfrm>
            <a:off x="3706371" y="2571750"/>
            <a:ext cx="45759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5: 2nd Lowest Sugar Level</a:t>
            </a:r>
            <a:endParaRPr b="1" dirty="0"/>
          </a:p>
        </p:txBody>
      </p:sp>
      <p:sp>
        <p:nvSpPr>
          <p:cNvPr id="593" name="Google Shape;593;p50"/>
          <p:cNvSpPr txBox="1">
            <a:spLocks noGrp="1"/>
          </p:cNvSpPr>
          <p:nvPr>
            <p:ph type="body" idx="4294967295"/>
          </p:nvPr>
        </p:nvSpPr>
        <p:spPr>
          <a:xfrm>
            <a:off x="3359175" y="3215450"/>
            <a:ext cx="5379600" cy="1566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CA" sz="1100" b="1" dirty="0">
                <a:latin typeface="Times New Roman" panose="02020603050405020304" pitchFamily="18" charset="0"/>
                <a:cs typeface="Times New Roman" panose="02020603050405020304" pitchFamily="18" charset="0"/>
              </a:rPr>
              <a:t>The cluster is highly dependent on Sugar Level. However, since both PR and RT are dependent on Sugar Level, they could be classified cleanly.</a:t>
            </a:r>
            <a:endParaRPr sz="1100" b="1" dirty="0">
              <a:latin typeface="Times New Roman" panose="02020603050405020304" pitchFamily="18" charset="0"/>
              <a:cs typeface="Times New Roman" panose="02020603050405020304" pitchFamily="18" charset="0"/>
            </a:endParaRPr>
          </a:p>
          <a:p>
            <a:pPr marL="0" lvl="0" indent="0" algn="l" rtl="0">
              <a:lnSpc>
                <a:spcPct val="150000"/>
              </a:lnSpc>
              <a:spcBef>
                <a:spcPts val="1200"/>
              </a:spcBef>
              <a:spcAft>
                <a:spcPts val="0"/>
              </a:spcAft>
              <a:buNone/>
            </a:pPr>
            <a:r>
              <a:rPr lang="en-CA" sz="1100" b="1" dirty="0">
                <a:latin typeface="Times New Roman" panose="02020603050405020304" pitchFamily="18" charset="0"/>
                <a:cs typeface="Times New Roman" panose="02020603050405020304" pitchFamily="18" charset="0"/>
              </a:rPr>
              <a:t>We succeeded in classifying wines by acidity and sweetness information, independent of the type of wine, such as RED, White, Dessert, and so on.</a:t>
            </a:r>
            <a:endParaRPr sz="1100" b="1" dirty="0">
              <a:latin typeface="Times New Roman" panose="02020603050405020304" pitchFamily="18" charset="0"/>
              <a:cs typeface="Times New Roman" panose="02020603050405020304" pitchFamily="18" charset="0"/>
            </a:endParaRPr>
          </a:p>
          <a:p>
            <a:pPr marL="0" lvl="0" indent="0" algn="l" rtl="0">
              <a:lnSpc>
                <a:spcPct val="150000"/>
              </a:lnSpc>
              <a:spcBef>
                <a:spcPts val="1200"/>
              </a:spcBef>
              <a:spcAft>
                <a:spcPts val="1200"/>
              </a:spcAft>
              <a:buNone/>
            </a:pPr>
            <a:r>
              <a:rPr lang="en-CA" sz="1100" b="1" dirty="0">
                <a:latin typeface="Times New Roman" panose="02020603050405020304" pitchFamily="18" charset="0"/>
                <a:cs typeface="Times New Roman" panose="02020603050405020304" pitchFamily="18" charset="0"/>
              </a:rPr>
              <a:t>Some regions produce only the sweetest wine, which is a very interesting result.</a:t>
            </a:r>
            <a:endParaRPr sz="1100" b="1" dirty="0">
              <a:latin typeface="Times New Roman" panose="02020603050405020304" pitchFamily="18" charset="0"/>
              <a:cs typeface="Times New Roman" panose="02020603050405020304" pitchFamily="18" charset="0"/>
            </a:endParaRPr>
          </a:p>
        </p:txBody>
      </p:sp>
      <p:sp>
        <p:nvSpPr>
          <p:cNvPr id="594" name="Google Shape;594;p50"/>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3. Predictive Analysis (Cluster)</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Cluster based on Taste</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39</a:t>
            </a:fld>
            <a:endParaRPr/>
          </a:p>
        </p:txBody>
      </p:sp>
      <p:pic>
        <p:nvPicPr>
          <p:cNvPr id="600" name="Google Shape;600;p51"/>
          <p:cNvPicPr preferRelativeResize="0"/>
          <p:nvPr/>
        </p:nvPicPr>
        <p:blipFill>
          <a:blip r:embed="rId3">
            <a:alphaModFix/>
          </a:blip>
          <a:stretch>
            <a:fillRect/>
          </a:stretch>
        </p:blipFill>
        <p:spPr>
          <a:xfrm>
            <a:off x="646800" y="1560875"/>
            <a:ext cx="2814999" cy="2207650"/>
          </a:xfrm>
          <a:prstGeom prst="rect">
            <a:avLst/>
          </a:prstGeom>
          <a:noFill/>
          <a:ln>
            <a:noFill/>
          </a:ln>
        </p:spPr>
      </p:pic>
      <p:sp>
        <p:nvSpPr>
          <p:cNvPr id="601" name="Google Shape;601;p51"/>
          <p:cNvSpPr txBox="1"/>
          <p:nvPr/>
        </p:nvSpPr>
        <p:spPr>
          <a:xfrm>
            <a:off x="4506300" y="2096475"/>
            <a:ext cx="3990900" cy="1815851"/>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CA" sz="1100" b="1" dirty="0" err="1">
                <a:solidFill>
                  <a:schemeClr val="dk2"/>
                </a:solidFill>
                <a:latin typeface="Times New Roman" panose="02020603050405020304" pitchFamily="18" charset="0"/>
                <a:ea typeface="Roboto"/>
                <a:cs typeface="Times New Roman" panose="02020603050405020304" pitchFamily="18" charset="0"/>
                <a:sym typeface="Roboto"/>
              </a:rPr>
              <a:t>TP_Grenache</a:t>
            </a:r>
            <a:r>
              <a:rPr lang="en-CA" sz="1100" b="1" dirty="0">
                <a:solidFill>
                  <a:schemeClr val="dk2"/>
                </a:solidFill>
                <a:latin typeface="Times New Roman" panose="02020603050405020304" pitchFamily="18" charset="0"/>
                <a:ea typeface="Roboto"/>
                <a:cs typeface="Times New Roman" panose="02020603050405020304" pitchFamily="18" charset="0"/>
                <a:sym typeface="Roboto"/>
              </a:rPr>
              <a:t> = [0 0 0 1 0 1 0 0 0 0 0 1 1 1 0 1 0 0 0 0 …]</a:t>
            </a:r>
            <a:endParaRPr sz="1100" b="1" dirty="0">
              <a:solidFill>
                <a:schemeClr val="dk2"/>
              </a:solidFill>
              <a:latin typeface="Times New Roman" panose="02020603050405020304" pitchFamily="18" charset="0"/>
              <a:ea typeface="Roboto"/>
              <a:cs typeface="Times New Roman" panose="02020603050405020304" pitchFamily="18" charset="0"/>
              <a:sym typeface="Roboto"/>
            </a:endParaRPr>
          </a:p>
          <a:p>
            <a:pPr marL="0" lvl="0" indent="0" algn="l" rtl="0">
              <a:lnSpc>
                <a:spcPct val="150000"/>
              </a:lnSpc>
              <a:spcBef>
                <a:spcPts val="1200"/>
              </a:spcBef>
              <a:spcAft>
                <a:spcPts val="0"/>
              </a:spcAft>
              <a:buNone/>
            </a:pPr>
            <a:r>
              <a:rPr lang="en-CA" sz="1100" b="1" dirty="0" err="1">
                <a:solidFill>
                  <a:schemeClr val="dk2"/>
                </a:solidFill>
                <a:latin typeface="Times New Roman" panose="02020603050405020304" pitchFamily="18" charset="0"/>
                <a:ea typeface="Roboto"/>
                <a:cs typeface="Times New Roman" panose="02020603050405020304" pitchFamily="18" charset="0"/>
                <a:sym typeface="Roboto"/>
              </a:rPr>
              <a:t>TP_White</a:t>
            </a:r>
            <a:r>
              <a:rPr lang="en-CA" sz="1100" b="1" dirty="0">
                <a:solidFill>
                  <a:schemeClr val="dk2"/>
                </a:solidFill>
                <a:latin typeface="Times New Roman" panose="02020603050405020304" pitchFamily="18" charset="0"/>
                <a:ea typeface="Roboto"/>
                <a:cs typeface="Times New Roman" panose="02020603050405020304" pitchFamily="18" charset="0"/>
                <a:sym typeface="Roboto"/>
              </a:rPr>
              <a:t> = [0 0 1 0 1 0 0 0 1 0 1 0 0 0 1 1 1 0 0 0 …]</a:t>
            </a:r>
            <a:endParaRPr sz="1000" dirty="0">
              <a:latin typeface="Times New Roman" panose="02020603050405020304" pitchFamily="18" charset="0"/>
              <a:ea typeface="Roboto"/>
              <a:cs typeface="Times New Roman" panose="02020603050405020304" pitchFamily="18" charset="0"/>
              <a:sym typeface="Roboto"/>
            </a:endParaRPr>
          </a:p>
          <a:p>
            <a:pPr marL="0" lvl="0" indent="0" algn="l" rtl="0">
              <a:lnSpc>
                <a:spcPct val="150000"/>
              </a:lnSpc>
              <a:spcBef>
                <a:spcPts val="1200"/>
              </a:spcBef>
              <a:spcAft>
                <a:spcPts val="0"/>
              </a:spcAft>
              <a:buNone/>
            </a:pPr>
            <a:r>
              <a:rPr lang="en-CA" sz="1100" b="1" dirty="0" err="1">
                <a:solidFill>
                  <a:schemeClr val="dk2"/>
                </a:solidFill>
                <a:latin typeface="Times New Roman" panose="02020603050405020304" pitchFamily="18" charset="0"/>
                <a:ea typeface="Roboto"/>
                <a:cs typeface="Times New Roman" panose="02020603050405020304" pitchFamily="18" charset="0"/>
                <a:sym typeface="Roboto"/>
              </a:rPr>
              <a:t>TP_Dessert</a:t>
            </a:r>
            <a:r>
              <a:rPr lang="en-CA" sz="1100" b="1" dirty="0">
                <a:solidFill>
                  <a:schemeClr val="dk2"/>
                </a:solidFill>
                <a:latin typeface="Times New Roman" panose="02020603050405020304" pitchFamily="18" charset="0"/>
                <a:ea typeface="Roboto"/>
                <a:cs typeface="Times New Roman" panose="02020603050405020304" pitchFamily="18" charset="0"/>
                <a:sym typeface="Roboto"/>
              </a:rPr>
              <a:t> = [0 1 1 0 0 0 0 0 0 0 0 0 0 0 0 1 1 0 0 0 …]</a:t>
            </a:r>
            <a:endParaRPr sz="1000" dirty="0">
              <a:latin typeface="Times New Roman" panose="02020603050405020304" pitchFamily="18" charset="0"/>
              <a:ea typeface="Roboto"/>
              <a:cs typeface="Times New Roman" panose="02020603050405020304" pitchFamily="18" charset="0"/>
              <a:sym typeface="Roboto"/>
            </a:endParaRPr>
          </a:p>
          <a:p>
            <a:pPr marL="0" lvl="0" indent="0" algn="l" rtl="0">
              <a:lnSpc>
                <a:spcPct val="150000"/>
              </a:lnSpc>
              <a:spcBef>
                <a:spcPts val="1200"/>
              </a:spcBef>
              <a:spcAft>
                <a:spcPts val="1200"/>
              </a:spcAft>
              <a:buNone/>
            </a:pPr>
            <a:r>
              <a:rPr lang="en-CA" sz="1100" b="1" dirty="0" err="1">
                <a:solidFill>
                  <a:schemeClr val="dk2"/>
                </a:solidFill>
                <a:latin typeface="Times New Roman" panose="02020603050405020304" pitchFamily="18" charset="0"/>
                <a:ea typeface="Roboto"/>
                <a:cs typeface="Times New Roman" panose="02020603050405020304" pitchFamily="18" charset="0"/>
                <a:sym typeface="Roboto"/>
              </a:rPr>
              <a:t>TP_Syrah</a:t>
            </a:r>
            <a:r>
              <a:rPr lang="en-CA" sz="1100" b="1" dirty="0">
                <a:solidFill>
                  <a:schemeClr val="dk2"/>
                </a:solidFill>
                <a:latin typeface="Times New Roman" panose="02020603050405020304" pitchFamily="18" charset="0"/>
                <a:ea typeface="Roboto"/>
                <a:cs typeface="Times New Roman" panose="02020603050405020304" pitchFamily="18" charset="0"/>
                <a:sym typeface="Roboto"/>
              </a:rPr>
              <a:t> = [0 1 0 0 0 0 0 0 0 0 1 0 0 0 1 1 0 0 0 0 …]</a:t>
            </a:r>
            <a:endParaRPr sz="1100" b="1" dirty="0">
              <a:solidFill>
                <a:schemeClr val="dk2"/>
              </a:solidFill>
              <a:latin typeface="Times New Roman" panose="02020603050405020304" pitchFamily="18" charset="0"/>
              <a:ea typeface="Roboto"/>
              <a:cs typeface="Times New Roman" panose="02020603050405020304" pitchFamily="18" charset="0"/>
              <a:sym typeface="Roboto"/>
            </a:endParaRPr>
          </a:p>
        </p:txBody>
      </p:sp>
      <p:sp>
        <p:nvSpPr>
          <p:cNvPr id="602" name="Google Shape;602;p51"/>
          <p:cNvSpPr txBox="1"/>
          <p:nvPr/>
        </p:nvSpPr>
        <p:spPr>
          <a:xfrm>
            <a:off x="4506300" y="1560875"/>
            <a:ext cx="273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b="1" dirty="0">
                <a:solidFill>
                  <a:schemeClr val="dk2"/>
                </a:solidFill>
                <a:latin typeface="Times New Roman" panose="02020603050405020304" pitchFamily="18" charset="0"/>
                <a:ea typeface="Roboto"/>
                <a:cs typeface="Times New Roman" panose="02020603050405020304" pitchFamily="18" charset="0"/>
                <a:sym typeface="Roboto"/>
              </a:rPr>
              <a:t>REG distribution vectors by TP</a:t>
            </a:r>
            <a:endParaRPr b="1" dirty="0">
              <a:solidFill>
                <a:schemeClr val="dk2"/>
              </a:solidFill>
              <a:latin typeface="Times New Roman" panose="02020603050405020304" pitchFamily="18" charset="0"/>
              <a:ea typeface="Roboto"/>
              <a:cs typeface="Times New Roman" panose="02020603050405020304" pitchFamily="18" charset="0"/>
              <a:sym typeface="Roboto"/>
            </a:endParaRPr>
          </a:p>
        </p:txBody>
      </p:sp>
      <p:sp>
        <p:nvSpPr>
          <p:cNvPr id="603" name="Google Shape;603;p51"/>
          <p:cNvSpPr/>
          <p:nvPr/>
        </p:nvSpPr>
        <p:spPr>
          <a:xfrm>
            <a:off x="3629000" y="2230300"/>
            <a:ext cx="710100" cy="8688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422875" y="3924325"/>
            <a:ext cx="8298300" cy="1151400"/>
          </a:xfrm>
          <a:prstGeom prst="roundRect">
            <a:avLst>
              <a:gd name="adj" fmla="val 16667"/>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1"/>
          <p:cNvSpPr txBox="1"/>
          <p:nvPr/>
        </p:nvSpPr>
        <p:spPr>
          <a:xfrm>
            <a:off x="551800" y="3967550"/>
            <a:ext cx="7863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REG_TP_Matrix &lt;- table(BurgundySip$REG, BurgundySip$TP);</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REG_TP_DataFrame &lt;- </a:t>
            </a:r>
            <a:r>
              <a:rPr lang="en-CA" sz="1000" b="1">
                <a:solidFill>
                  <a:srgbClr val="B7B7B7"/>
                </a:solidFill>
                <a:latin typeface="Roboto"/>
                <a:ea typeface="Roboto"/>
                <a:cs typeface="Roboto"/>
                <a:sym typeface="Roboto"/>
              </a:rPr>
              <a:t># convert REG_TP_Matrix into data frame</a:t>
            </a:r>
            <a:endParaRPr sz="1000" b="1">
              <a:solidFill>
                <a:srgbClr val="B7B7B7"/>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BurgundySip_Brand &lt;- merge(BurgundySip, REG_TP_DataFrame, by = </a:t>
            </a:r>
            <a:r>
              <a:rPr lang="en-CA" sz="1000" b="1">
                <a:solidFill>
                  <a:srgbClr val="FFD966"/>
                </a:solidFill>
                <a:latin typeface="Roboto"/>
                <a:ea typeface="Roboto"/>
                <a:cs typeface="Roboto"/>
                <a:sym typeface="Roboto"/>
              </a:rPr>
              <a:t>"REG"</a:t>
            </a:r>
            <a:r>
              <a:rPr lang="en-CA" sz="1000" b="1">
                <a:solidFill>
                  <a:schemeClr val="lt1"/>
                </a:solidFill>
                <a:latin typeface="Roboto"/>
                <a:ea typeface="Roboto"/>
                <a:cs typeface="Roboto"/>
                <a:sym typeface="Roboto"/>
              </a:rPr>
              <a:t>, all.x = </a:t>
            </a:r>
            <a:r>
              <a:rPr lang="en-CA" sz="1000" b="1">
                <a:solidFill>
                  <a:srgbClr val="B4A7D6"/>
                </a:solidFill>
                <a:latin typeface="Roboto"/>
                <a:ea typeface="Roboto"/>
                <a:cs typeface="Roboto"/>
                <a:sym typeface="Roboto"/>
              </a:rPr>
              <a:t>T</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BurgundySip_BrandNum &lt;- data.frame(sapply(BurgundySip_Brand[, !sapply(BurgundySip_Brand, is.character)], as.numeric));</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fit &lt;- kmeans(BurgundySip_BrandNum[, columnNams_TP], </a:t>
            </a:r>
            <a:r>
              <a:rPr lang="en-CA" sz="1000" b="1">
                <a:solidFill>
                  <a:srgbClr val="B4A7D6"/>
                </a:solidFill>
                <a:latin typeface="Roboto"/>
                <a:ea typeface="Roboto"/>
                <a:cs typeface="Roboto"/>
                <a:sym typeface="Roboto"/>
              </a:rPr>
              <a:t>10</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a:p>
            <a:pPr marL="0" lvl="0" indent="0" algn="l" rtl="0">
              <a:spcBef>
                <a:spcPts val="0"/>
              </a:spcBef>
              <a:spcAft>
                <a:spcPts val="0"/>
              </a:spcAft>
              <a:buNone/>
            </a:pPr>
            <a:r>
              <a:rPr lang="en-CA" sz="1000" b="1">
                <a:solidFill>
                  <a:schemeClr val="lt1"/>
                </a:solidFill>
                <a:latin typeface="Roboto"/>
                <a:ea typeface="Roboto"/>
                <a:cs typeface="Roboto"/>
                <a:sym typeface="Roboto"/>
              </a:rPr>
              <a:t>BurgundySip_BrandNum$cluster &lt;- as.factor(fit$cluster);</a:t>
            </a:r>
            <a:endParaRPr sz="1000" b="1">
              <a:solidFill>
                <a:schemeClr val="lt1"/>
              </a:solidFill>
              <a:latin typeface="Roboto"/>
              <a:ea typeface="Roboto"/>
              <a:cs typeface="Roboto"/>
              <a:sym typeface="Roboto"/>
            </a:endParaRPr>
          </a:p>
        </p:txBody>
      </p:sp>
      <p:sp>
        <p:nvSpPr>
          <p:cNvPr id="606" name="Google Shape;606;p51"/>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3. Predictive Analysis (Cluster)</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Cluster based on Brand</a:t>
            </a:r>
            <a:endParaRPr sz="2000" b="1">
              <a:solidFill>
                <a:srgbClr val="CCCCCC"/>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Data Understanding</a:t>
            </a:r>
            <a:endParaRPr b="1">
              <a:latin typeface="Times New Roman"/>
              <a:ea typeface="Times New Roman"/>
              <a:cs typeface="Times New Roman"/>
              <a:sym typeface="Times New Roman"/>
            </a:endParaRPr>
          </a:p>
        </p:txBody>
      </p:sp>
      <p:sp>
        <p:nvSpPr>
          <p:cNvPr id="89" name="Google Shape;89;p16"/>
          <p:cNvSpPr txBox="1"/>
          <p:nvPr/>
        </p:nvSpPr>
        <p:spPr>
          <a:xfrm>
            <a:off x="1593075" y="2096650"/>
            <a:ext cx="5675700" cy="20319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Item 1. Analytical Objectives</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Item 2. Assumptions</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Item 3. Data Analysis Process</a:t>
            </a:r>
            <a:endParaRPr sz="2400">
              <a:latin typeface="Times New Roman"/>
              <a:ea typeface="Times New Roman"/>
              <a:cs typeface="Times New Roman"/>
              <a:sym typeface="Times New Roman"/>
            </a:endParaRPr>
          </a:p>
        </p:txBody>
      </p:sp>
      <p:sp>
        <p:nvSpPr>
          <p:cNvPr id="90" name="Google Shape;9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52"/>
          <p:cNvPicPr preferRelativeResize="0"/>
          <p:nvPr/>
        </p:nvPicPr>
        <p:blipFill>
          <a:blip r:embed="rId3">
            <a:alphaModFix/>
          </a:blip>
          <a:stretch>
            <a:fillRect/>
          </a:stretch>
        </p:blipFill>
        <p:spPr>
          <a:xfrm>
            <a:off x="171937" y="1367800"/>
            <a:ext cx="1537200" cy="1866600"/>
          </a:xfrm>
          <a:prstGeom prst="rect">
            <a:avLst/>
          </a:prstGeom>
          <a:noFill/>
          <a:ln>
            <a:noFill/>
          </a:ln>
        </p:spPr>
      </p:pic>
      <p:pic>
        <p:nvPicPr>
          <p:cNvPr id="612" name="Google Shape;612;p52"/>
          <p:cNvPicPr preferRelativeResize="0"/>
          <p:nvPr/>
        </p:nvPicPr>
        <p:blipFill>
          <a:blip r:embed="rId4">
            <a:alphaModFix/>
          </a:blip>
          <a:stretch>
            <a:fillRect/>
          </a:stretch>
        </p:blipFill>
        <p:spPr>
          <a:xfrm>
            <a:off x="171937" y="3234400"/>
            <a:ext cx="1537200" cy="1866600"/>
          </a:xfrm>
          <a:prstGeom prst="rect">
            <a:avLst/>
          </a:prstGeom>
          <a:noFill/>
          <a:ln>
            <a:noFill/>
          </a:ln>
        </p:spPr>
      </p:pic>
      <p:sp>
        <p:nvSpPr>
          <p:cNvPr id="613" name="Google Shape;61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40</a:t>
            </a:fld>
            <a:endParaRPr/>
          </a:p>
        </p:txBody>
      </p:sp>
      <p:sp>
        <p:nvSpPr>
          <p:cNvPr id="614" name="Google Shape;614;p52"/>
          <p:cNvSpPr txBox="1">
            <a:spLocks noGrp="1"/>
          </p:cNvSpPr>
          <p:nvPr>
            <p:ph type="body" idx="4294967295"/>
          </p:nvPr>
        </p:nvSpPr>
        <p:spPr>
          <a:xfrm>
            <a:off x="3724288" y="1488875"/>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1: BD = 4 &amp; Rioja</a:t>
            </a:r>
            <a:endParaRPr b="1" dirty="0"/>
          </a:p>
        </p:txBody>
      </p:sp>
      <p:sp>
        <p:nvSpPr>
          <p:cNvPr id="615" name="Google Shape;615;p52"/>
          <p:cNvSpPr/>
          <p:nvPr/>
        </p:nvSpPr>
        <p:spPr>
          <a:xfrm>
            <a:off x="3359175" y="1502588"/>
            <a:ext cx="197100" cy="197100"/>
          </a:xfrm>
          <a:prstGeom prst="rect">
            <a:avLst/>
          </a:prstGeom>
          <a:solidFill>
            <a:srgbClr val="F87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2"/>
          <p:cNvSpPr/>
          <p:nvPr/>
        </p:nvSpPr>
        <p:spPr>
          <a:xfrm>
            <a:off x="3359175" y="1788075"/>
            <a:ext cx="197100" cy="197100"/>
          </a:xfrm>
          <a:prstGeom prst="rect">
            <a:avLst/>
          </a:prstGeom>
          <a:solidFill>
            <a:srgbClr val="D8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3359163" y="2073550"/>
            <a:ext cx="197100" cy="197100"/>
          </a:xfrm>
          <a:prstGeom prst="rect">
            <a:avLst/>
          </a:prstGeom>
          <a:solidFill>
            <a:srgbClr val="A3A5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2"/>
          <p:cNvSpPr/>
          <p:nvPr/>
        </p:nvSpPr>
        <p:spPr>
          <a:xfrm>
            <a:off x="3359163" y="2359025"/>
            <a:ext cx="197100" cy="197100"/>
          </a:xfrm>
          <a:prstGeom prst="rect">
            <a:avLst/>
          </a:prstGeom>
          <a:solidFill>
            <a:srgbClr val="39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3359175" y="2644500"/>
            <a:ext cx="197100" cy="197100"/>
          </a:xfrm>
          <a:prstGeom prst="rect">
            <a:avLst/>
          </a:prstGeom>
          <a:solidFill>
            <a:srgbClr val="02B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txBox="1">
            <a:spLocks noGrp="1"/>
          </p:cNvSpPr>
          <p:nvPr>
            <p:ph type="body" idx="4294967295"/>
          </p:nvPr>
        </p:nvSpPr>
        <p:spPr>
          <a:xfrm>
            <a:off x="3724288" y="1774350"/>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2: 2nd Highest Sugar</a:t>
            </a:r>
            <a:endParaRPr b="1" dirty="0"/>
          </a:p>
        </p:txBody>
      </p:sp>
      <p:sp>
        <p:nvSpPr>
          <p:cNvPr id="621" name="Google Shape;621;p52"/>
          <p:cNvSpPr txBox="1">
            <a:spLocks noGrp="1"/>
          </p:cNvSpPr>
          <p:nvPr>
            <p:ph type="body" idx="4294967295"/>
          </p:nvPr>
        </p:nvSpPr>
        <p:spPr>
          <a:xfrm>
            <a:off x="3724288" y="2059825"/>
            <a:ext cx="22146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3: BD = 3 &amp; Lowest Sugar</a:t>
            </a:r>
            <a:endParaRPr b="1" dirty="0"/>
          </a:p>
        </p:txBody>
      </p:sp>
      <p:sp>
        <p:nvSpPr>
          <p:cNvPr id="622" name="Google Shape;622;p52"/>
          <p:cNvSpPr txBox="1">
            <a:spLocks noGrp="1"/>
          </p:cNvSpPr>
          <p:nvPr>
            <p:ph type="body" idx="4294967295"/>
          </p:nvPr>
        </p:nvSpPr>
        <p:spPr>
          <a:xfrm>
            <a:off x="3724288" y="2345300"/>
            <a:ext cx="22482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4: Lower Sugar &amp; Ribera del</a:t>
            </a:r>
            <a:endParaRPr b="1" dirty="0"/>
          </a:p>
        </p:txBody>
      </p:sp>
      <p:sp>
        <p:nvSpPr>
          <p:cNvPr id="623" name="Google Shape;623;p52"/>
          <p:cNvSpPr txBox="1">
            <a:spLocks noGrp="1"/>
          </p:cNvSpPr>
          <p:nvPr>
            <p:ph type="body" idx="4294967295"/>
          </p:nvPr>
        </p:nvSpPr>
        <p:spPr>
          <a:xfrm>
            <a:off x="3724288" y="2630775"/>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5: Highest Sugar</a:t>
            </a:r>
            <a:endParaRPr b="1" dirty="0"/>
          </a:p>
        </p:txBody>
      </p:sp>
      <p:sp>
        <p:nvSpPr>
          <p:cNvPr id="624" name="Google Shape;624;p52"/>
          <p:cNvSpPr txBox="1">
            <a:spLocks noGrp="1"/>
          </p:cNvSpPr>
          <p:nvPr>
            <p:ph type="body" idx="4294967295"/>
          </p:nvPr>
        </p:nvSpPr>
        <p:spPr>
          <a:xfrm>
            <a:off x="6490004" y="1484365"/>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6: Higher Sugar</a:t>
            </a:r>
            <a:endParaRPr b="1" dirty="0"/>
          </a:p>
        </p:txBody>
      </p:sp>
      <p:sp>
        <p:nvSpPr>
          <p:cNvPr id="625" name="Google Shape;625;p52"/>
          <p:cNvSpPr/>
          <p:nvPr/>
        </p:nvSpPr>
        <p:spPr>
          <a:xfrm>
            <a:off x="6117725" y="1502588"/>
            <a:ext cx="197100" cy="197100"/>
          </a:xfrm>
          <a:prstGeom prst="rect">
            <a:avLst/>
          </a:prstGeom>
          <a:solidFill>
            <a:srgbClr val="00BF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2"/>
          <p:cNvSpPr/>
          <p:nvPr/>
        </p:nvSpPr>
        <p:spPr>
          <a:xfrm>
            <a:off x="6117725" y="1788075"/>
            <a:ext cx="197100" cy="197100"/>
          </a:xfrm>
          <a:prstGeom prst="rect">
            <a:avLst/>
          </a:prstGeom>
          <a:solidFill>
            <a:srgbClr val="01B0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2"/>
          <p:cNvSpPr/>
          <p:nvPr/>
        </p:nvSpPr>
        <p:spPr>
          <a:xfrm>
            <a:off x="6117713" y="2073550"/>
            <a:ext cx="197100" cy="197100"/>
          </a:xfrm>
          <a:prstGeom prst="rect">
            <a:avLst/>
          </a:prstGeom>
          <a:solidFill>
            <a:srgbClr val="95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2"/>
          <p:cNvSpPr/>
          <p:nvPr/>
        </p:nvSpPr>
        <p:spPr>
          <a:xfrm>
            <a:off x="6117713" y="2359025"/>
            <a:ext cx="197100" cy="197100"/>
          </a:xfrm>
          <a:prstGeom prst="rect">
            <a:avLst/>
          </a:prstGeom>
          <a:solidFill>
            <a:srgbClr val="E76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2"/>
          <p:cNvSpPr/>
          <p:nvPr/>
        </p:nvSpPr>
        <p:spPr>
          <a:xfrm>
            <a:off x="6117725" y="2644500"/>
            <a:ext cx="197100" cy="197100"/>
          </a:xfrm>
          <a:prstGeom prst="rect">
            <a:avLst/>
          </a:prstGeom>
          <a:solidFill>
            <a:srgbClr val="FF6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2"/>
          <p:cNvSpPr txBox="1">
            <a:spLocks noGrp="1"/>
          </p:cNvSpPr>
          <p:nvPr>
            <p:ph type="body" idx="4294967295"/>
          </p:nvPr>
        </p:nvSpPr>
        <p:spPr>
          <a:xfrm>
            <a:off x="6490004" y="1769840"/>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7: BD = 2</a:t>
            </a:r>
            <a:endParaRPr b="1" dirty="0"/>
          </a:p>
        </p:txBody>
      </p:sp>
      <p:sp>
        <p:nvSpPr>
          <p:cNvPr id="631" name="Google Shape;631;p52"/>
          <p:cNvSpPr txBox="1">
            <a:spLocks noGrp="1"/>
          </p:cNvSpPr>
          <p:nvPr>
            <p:ph type="body" idx="4294967295"/>
          </p:nvPr>
        </p:nvSpPr>
        <p:spPr>
          <a:xfrm>
            <a:off x="6490004" y="2055315"/>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8: Penedes</a:t>
            </a:r>
            <a:endParaRPr b="1" dirty="0"/>
          </a:p>
        </p:txBody>
      </p:sp>
      <p:sp>
        <p:nvSpPr>
          <p:cNvPr id="632" name="Google Shape;632;p52"/>
          <p:cNvSpPr txBox="1">
            <a:spLocks noGrp="1"/>
          </p:cNvSpPr>
          <p:nvPr>
            <p:ph type="body" idx="4294967295"/>
          </p:nvPr>
        </p:nvSpPr>
        <p:spPr>
          <a:xfrm>
            <a:off x="6490004" y="2340790"/>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9: Rioja Alta</a:t>
            </a:r>
            <a:endParaRPr b="1" dirty="0"/>
          </a:p>
        </p:txBody>
      </p:sp>
      <p:sp>
        <p:nvSpPr>
          <p:cNvPr id="633" name="Google Shape;633;p52"/>
          <p:cNvSpPr txBox="1">
            <a:spLocks noGrp="1"/>
          </p:cNvSpPr>
          <p:nvPr>
            <p:ph type="body" idx="4294967295"/>
          </p:nvPr>
        </p:nvSpPr>
        <p:spPr>
          <a:xfrm>
            <a:off x="6490004" y="2626265"/>
            <a:ext cx="1780500" cy="3936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1200"/>
              </a:spcAft>
              <a:buNone/>
            </a:pPr>
            <a:r>
              <a:rPr lang="en-CA" b="1" dirty="0"/>
              <a:t>10: </a:t>
            </a:r>
            <a:r>
              <a:rPr lang="en-CA" b="1" dirty="0" err="1"/>
              <a:t>Sardon</a:t>
            </a:r>
            <a:r>
              <a:rPr lang="en-CA" b="1" dirty="0"/>
              <a:t> de Duero</a:t>
            </a:r>
            <a:endParaRPr b="1" dirty="0"/>
          </a:p>
        </p:txBody>
      </p:sp>
      <p:sp>
        <p:nvSpPr>
          <p:cNvPr id="634" name="Google Shape;634;p52"/>
          <p:cNvSpPr txBox="1">
            <a:spLocks noGrp="1"/>
          </p:cNvSpPr>
          <p:nvPr>
            <p:ph type="body" idx="4294967295"/>
          </p:nvPr>
        </p:nvSpPr>
        <p:spPr>
          <a:xfrm>
            <a:off x="3359175" y="3215450"/>
            <a:ext cx="5379600" cy="174203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CA" sz="1100" b="1" dirty="0">
                <a:latin typeface="Times New Roman" panose="02020603050405020304" pitchFamily="18" charset="0"/>
                <a:cs typeface="Times New Roman" panose="02020603050405020304" pitchFamily="18" charset="0"/>
              </a:rPr>
              <a:t>We succeeded in summarizing the Regions with similarities by using the distribution vector of Regions for each Type.</a:t>
            </a:r>
            <a:endParaRPr sz="1100" b="1" dirty="0">
              <a:latin typeface="Times New Roman" panose="02020603050405020304" pitchFamily="18" charset="0"/>
              <a:cs typeface="Times New Roman" panose="02020603050405020304" pitchFamily="18" charset="0"/>
            </a:endParaRPr>
          </a:p>
          <a:p>
            <a:pPr marL="0" lvl="0" indent="0" algn="l" rtl="0">
              <a:lnSpc>
                <a:spcPct val="150000"/>
              </a:lnSpc>
              <a:spcBef>
                <a:spcPts val="1200"/>
              </a:spcBef>
              <a:spcAft>
                <a:spcPts val="0"/>
              </a:spcAft>
              <a:buNone/>
            </a:pPr>
            <a:r>
              <a:rPr lang="en-CA" sz="1100" b="1" dirty="0">
                <a:latin typeface="Times New Roman" panose="02020603050405020304" pitchFamily="18" charset="0"/>
                <a:cs typeface="Times New Roman" panose="02020603050405020304" pitchFamily="18" charset="0"/>
              </a:rPr>
              <a:t>The outcome revealed significant differences in Sugar Level and Body Score, despite the clustering was conducted without using component data of wine.</a:t>
            </a:r>
            <a:endParaRPr sz="1100" b="1" dirty="0">
              <a:latin typeface="Times New Roman" panose="02020603050405020304" pitchFamily="18" charset="0"/>
              <a:cs typeface="Times New Roman" panose="02020603050405020304" pitchFamily="18" charset="0"/>
            </a:endParaRPr>
          </a:p>
          <a:p>
            <a:pPr marL="0" lvl="0" indent="0" algn="l" rtl="0">
              <a:lnSpc>
                <a:spcPct val="150000"/>
              </a:lnSpc>
              <a:spcBef>
                <a:spcPts val="1200"/>
              </a:spcBef>
              <a:spcAft>
                <a:spcPts val="1200"/>
              </a:spcAft>
              <a:buNone/>
            </a:pPr>
            <a:r>
              <a:rPr lang="en-CA" sz="1100" b="1" dirty="0">
                <a:latin typeface="Times New Roman" panose="02020603050405020304" pitchFamily="18" charset="0"/>
                <a:cs typeface="Times New Roman" panose="02020603050405020304" pitchFamily="18" charset="0"/>
              </a:rPr>
              <a:t>It indicates that each brand has a distinctly different taste.</a:t>
            </a:r>
            <a:endParaRPr sz="1100" b="1" dirty="0">
              <a:latin typeface="Times New Roman" panose="02020603050405020304" pitchFamily="18" charset="0"/>
              <a:cs typeface="Times New Roman" panose="02020603050405020304" pitchFamily="18" charset="0"/>
            </a:endParaRPr>
          </a:p>
        </p:txBody>
      </p:sp>
      <p:sp>
        <p:nvSpPr>
          <p:cNvPr id="635" name="Google Shape;635;p52"/>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3. Predictive Analysis (Cluster)</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Cluster based on Brand</a:t>
            </a:r>
            <a:endParaRPr sz="2000" b="1">
              <a:solidFill>
                <a:srgbClr val="CCCCCC"/>
              </a:solidFill>
              <a:latin typeface="Times New Roman"/>
              <a:ea typeface="Times New Roman"/>
              <a:cs typeface="Times New Roman"/>
              <a:sym typeface="Times New Roman"/>
            </a:endParaRPr>
          </a:p>
        </p:txBody>
      </p:sp>
      <p:pic>
        <p:nvPicPr>
          <p:cNvPr id="636" name="Google Shape;636;p52"/>
          <p:cNvPicPr preferRelativeResize="0"/>
          <p:nvPr/>
        </p:nvPicPr>
        <p:blipFill>
          <a:blip r:embed="rId5">
            <a:alphaModFix/>
          </a:blip>
          <a:stretch>
            <a:fillRect/>
          </a:stretch>
        </p:blipFill>
        <p:spPr>
          <a:xfrm>
            <a:off x="1462137" y="3234400"/>
            <a:ext cx="1537200" cy="1866600"/>
          </a:xfrm>
          <a:prstGeom prst="rect">
            <a:avLst/>
          </a:prstGeom>
          <a:noFill/>
          <a:ln>
            <a:noFill/>
          </a:ln>
        </p:spPr>
      </p:pic>
      <p:pic>
        <p:nvPicPr>
          <p:cNvPr id="637" name="Google Shape;637;p52"/>
          <p:cNvPicPr preferRelativeResize="0"/>
          <p:nvPr/>
        </p:nvPicPr>
        <p:blipFill>
          <a:blip r:embed="rId6">
            <a:alphaModFix/>
          </a:blip>
          <a:stretch>
            <a:fillRect/>
          </a:stretch>
        </p:blipFill>
        <p:spPr>
          <a:xfrm>
            <a:off x="1462137" y="1367800"/>
            <a:ext cx="1537200" cy="1866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41</a:t>
            </a:fld>
            <a:endParaRPr/>
          </a:p>
        </p:txBody>
      </p:sp>
      <p:sp>
        <p:nvSpPr>
          <p:cNvPr id="643" name="Google Shape;643;p53"/>
          <p:cNvSpPr txBox="1">
            <a:spLocks noGrp="1"/>
          </p:cNvSpPr>
          <p:nvPr>
            <p:ph type="body" idx="4294967295"/>
          </p:nvPr>
        </p:nvSpPr>
        <p:spPr>
          <a:xfrm>
            <a:off x="554400" y="4018900"/>
            <a:ext cx="8035200" cy="9435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SzPts val="1400"/>
              <a:buFont typeface="Times New Roman"/>
              <a:buAutoNum type="arabicPeriod"/>
            </a:pPr>
            <a:r>
              <a:rPr lang="en-CA" sz="1400" b="1">
                <a:latin typeface="Times New Roman"/>
                <a:ea typeface="Times New Roman"/>
                <a:cs typeface="Times New Roman"/>
                <a:sym typeface="Times New Roman"/>
              </a:rPr>
              <a:t>High-quality, high-priced wines can generate stable profits.</a:t>
            </a:r>
            <a:endParaRPr sz="1400" b="1">
              <a:latin typeface="Times New Roman"/>
              <a:ea typeface="Times New Roman"/>
              <a:cs typeface="Times New Roman"/>
              <a:sym typeface="Times New Roman"/>
            </a:endParaRPr>
          </a:p>
          <a:p>
            <a:pPr marL="457200" lvl="0" indent="-317500" algn="l" rtl="0">
              <a:lnSpc>
                <a:spcPct val="130000"/>
              </a:lnSpc>
              <a:spcBef>
                <a:spcPts val="0"/>
              </a:spcBef>
              <a:spcAft>
                <a:spcPts val="0"/>
              </a:spcAft>
              <a:buSzPts val="1400"/>
              <a:buFont typeface="Times New Roman"/>
              <a:buAutoNum type="arabicPeriod"/>
            </a:pPr>
            <a:r>
              <a:rPr lang="en-CA" sz="1400" b="1">
                <a:latin typeface="Times New Roman"/>
                <a:ea typeface="Times New Roman"/>
                <a:cs typeface="Times New Roman"/>
                <a:sym typeface="Times New Roman"/>
              </a:rPr>
              <a:t>High-quality, low-priced wines can be loved by many customers who want to enjoy wine at ease.</a:t>
            </a:r>
            <a:endParaRPr sz="1400" b="1">
              <a:latin typeface="Times New Roman"/>
              <a:ea typeface="Times New Roman"/>
              <a:cs typeface="Times New Roman"/>
              <a:sym typeface="Times New Roman"/>
            </a:endParaRPr>
          </a:p>
        </p:txBody>
      </p:sp>
      <p:sp>
        <p:nvSpPr>
          <p:cNvPr id="644" name="Google Shape;644;p53"/>
          <p:cNvSpPr txBox="1">
            <a:spLocks noGrp="1"/>
          </p:cNvSpPr>
          <p:nvPr>
            <p:ph type="title"/>
          </p:nvPr>
        </p:nvSpPr>
        <p:spPr>
          <a:xfrm>
            <a:off x="311725" y="275900"/>
            <a:ext cx="8520600" cy="8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b="1">
                <a:latin typeface="Times New Roman"/>
                <a:ea typeface="Times New Roman"/>
                <a:cs typeface="Times New Roman"/>
                <a:sym typeface="Times New Roman"/>
              </a:rPr>
              <a:t>Item 3. Predictive Analysis (Cluster)</a:t>
            </a:r>
            <a:endParaRPr b="1">
              <a:latin typeface="Times New Roman"/>
              <a:ea typeface="Times New Roman"/>
              <a:cs typeface="Times New Roman"/>
              <a:sym typeface="Times New Roman"/>
            </a:endParaRPr>
          </a:p>
          <a:p>
            <a:pPr marL="0" lvl="0" indent="0" algn="l" rtl="0">
              <a:spcBef>
                <a:spcPts val="0"/>
              </a:spcBef>
              <a:spcAft>
                <a:spcPts val="0"/>
              </a:spcAft>
              <a:buNone/>
            </a:pPr>
            <a:r>
              <a:rPr lang="en-CA" sz="2000">
                <a:solidFill>
                  <a:srgbClr val="CCCCCC"/>
                </a:solidFill>
              </a:rPr>
              <a:t>  </a:t>
            </a:r>
            <a:r>
              <a:rPr lang="en-CA" sz="2000" b="1">
                <a:solidFill>
                  <a:srgbClr val="CCCCCC"/>
                </a:solidFill>
                <a:latin typeface="Times New Roman"/>
                <a:ea typeface="Times New Roman"/>
                <a:cs typeface="Times New Roman"/>
                <a:sym typeface="Times New Roman"/>
              </a:rPr>
              <a:t>Conclusion</a:t>
            </a:r>
            <a:endParaRPr sz="2000" b="1">
              <a:solidFill>
                <a:srgbClr val="CCCCCC"/>
              </a:solidFill>
              <a:latin typeface="Times New Roman"/>
              <a:ea typeface="Times New Roman"/>
              <a:cs typeface="Times New Roman"/>
              <a:sym typeface="Times New Roman"/>
            </a:endParaRPr>
          </a:p>
        </p:txBody>
      </p:sp>
      <p:pic>
        <p:nvPicPr>
          <p:cNvPr id="645" name="Google Shape;645;p53"/>
          <p:cNvPicPr preferRelativeResize="0"/>
          <p:nvPr/>
        </p:nvPicPr>
        <p:blipFill>
          <a:blip r:embed="rId3">
            <a:alphaModFix/>
          </a:blip>
          <a:stretch>
            <a:fillRect/>
          </a:stretch>
        </p:blipFill>
        <p:spPr>
          <a:xfrm>
            <a:off x="488529" y="1491750"/>
            <a:ext cx="575100" cy="2160000"/>
          </a:xfrm>
          <a:prstGeom prst="rect">
            <a:avLst/>
          </a:prstGeom>
          <a:noFill/>
          <a:ln>
            <a:noFill/>
          </a:ln>
          <a:effectLst>
            <a:outerShdw blurRad="57150" dist="19050" dir="5400000" algn="bl" rotWithShape="0">
              <a:srgbClr val="000000">
                <a:alpha val="50000"/>
              </a:srgbClr>
            </a:outerShdw>
          </a:effectLst>
        </p:spPr>
      </p:pic>
      <p:pic>
        <p:nvPicPr>
          <p:cNvPr id="646" name="Google Shape;646;p53"/>
          <p:cNvPicPr preferRelativeResize="0"/>
          <p:nvPr/>
        </p:nvPicPr>
        <p:blipFill>
          <a:blip r:embed="rId4">
            <a:alphaModFix/>
          </a:blip>
          <a:stretch>
            <a:fillRect/>
          </a:stretch>
        </p:blipFill>
        <p:spPr>
          <a:xfrm>
            <a:off x="1286227" y="1491750"/>
            <a:ext cx="662057" cy="2160000"/>
          </a:xfrm>
          <a:prstGeom prst="rect">
            <a:avLst/>
          </a:prstGeom>
          <a:noFill/>
          <a:ln>
            <a:noFill/>
          </a:ln>
          <a:effectLst>
            <a:outerShdw blurRad="57150" dist="19050" dir="5400000" algn="bl" rotWithShape="0">
              <a:srgbClr val="000000">
                <a:alpha val="50000"/>
              </a:srgbClr>
            </a:outerShdw>
          </a:effectLst>
        </p:spPr>
      </p:pic>
      <p:pic>
        <p:nvPicPr>
          <p:cNvPr id="647" name="Google Shape;647;p53"/>
          <p:cNvPicPr preferRelativeResize="0"/>
          <p:nvPr/>
        </p:nvPicPr>
        <p:blipFill>
          <a:blip r:embed="rId5">
            <a:alphaModFix/>
          </a:blip>
          <a:stretch>
            <a:fillRect/>
          </a:stretch>
        </p:blipFill>
        <p:spPr>
          <a:xfrm>
            <a:off x="4572008" y="1491750"/>
            <a:ext cx="571365" cy="2160000"/>
          </a:xfrm>
          <a:prstGeom prst="rect">
            <a:avLst/>
          </a:prstGeom>
          <a:noFill/>
          <a:ln>
            <a:noFill/>
          </a:ln>
          <a:effectLst>
            <a:outerShdw blurRad="57150" dist="19050" dir="5400000" algn="bl" rotWithShape="0">
              <a:srgbClr val="000000">
                <a:alpha val="50000"/>
              </a:srgbClr>
            </a:outerShdw>
          </a:effectLst>
        </p:spPr>
      </p:pic>
      <p:pic>
        <p:nvPicPr>
          <p:cNvPr id="648" name="Google Shape;648;p53"/>
          <p:cNvPicPr preferRelativeResize="0"/>
          <p:nvPr/>
        </p:nvPicPr>
        <p:blipFill>
          <a:blip r:embed="rId6">
            <a:alphaModFix/>
          </a:blip>
          <a:stretch>
            <a:fillRect/>
          </a:stretch>
        </p:blipFill>
        <p:spPr>
          <a:xfrm>
            <a:off x="5462976" y="1491750"/>
            <a:ext cx="618223" cy="2160000"/>
          </a:xfrm>
          <a:prstGeom prst="rect">
            <a:avLst/>
          </a:prstGeom>
          <a:noFill/>
          <a:ln>
            <a:noFill/>
          </a:ln>
          <a:effectLst>
            <a:outerShdw blurRad="57150" dist="19050" dir="5400000" algn="bl" rotWithShape="0">
              <a:srgbClr val="000000">
                <a:alpha val="50000"/>
              </a:srgbClr>
            </a:outerShdw>
          </a:effectLst>
        </p:spPr>
      </p:pic>
      <p:sp>
        <p:nvSpPr>
          <p:cNvPr id="649" name="Google Shape;649;p53"/>
          <p:cNvSpPr/>
          <p:nvPr/>
        </p:nvSpPr>
        <p:spPr>
          <a:xfrm>
            <a:off x="2170875" y="1452825"/>
            <a:ext cx="2001000" cy="339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1">
                <a:solidFill>
                  <a:schemeClr val="lt1"/>
                </a:solidFill>
              </a:rPr>
              <a:t>Suggestion 1</a:t>
            </a:r>
            <a:endParaRPr b="1">
              <a:solidFill>
                <a:schemeClr val="lt1"/>
              </a:solidFill>
            </a:endParaRPr>
          </a:p>
        </p:txBody>
      </p:sp>
      <p:sp>
        <p:nvSpPr>
          <p:cNvPr id="650" name="Google Shape;650;p53"/>
          <p:cNvSpPr/>
          <p:nvPr/>
        </p:nvSpPr>
        <p:spPr>
          <a:xfrm>
            <a:off x="6400800" y="1452825"/>
            <a:ext cx="2001000" cy="339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CA" b="1">
                <a:solidFill>
                  <a:schemeClr val="lt1"/>
                </a:solidFill>
              </a:rPr>
              <a:t>Suggestion 2</a:t>
            </a:r>
            <a:endParaRPr b="1">
              <a:solidFill>
                <a:schemeClr val="lt1"/>
              </a:solidFill>
            </a:endParaRPr>
          </a:p>
        </p:txBody>
      </p:sp>
      <p:sp>
        <p:nvSpPr>
          <p:cNvPr id="651" name="Google Shape;651;p53"/>
          <p:cNvSpPr/>
          <p:nvPr/>
        </p:nvSpPr>
        <p:spPr>
          <a:xfrm>
            <a:off x="3370909" y="1950444"/>
            <a:ext cx="197100" cy="197100"/>
          </a:xfrm>
          <a:prstGeom prst="rect">
            <a:avLst/>
          </a:prstGeom>
          <a:solidFill>
            <a:srgbClr val="A3A5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2</a:t>
            </a:r>
            <a:endParaRPr dirty="0">
              <a:solidFill>
                <a:schemeClr val="bg1"/>
              </a:solidFill>
            </a:endParaRPr>
          </a:p>
        </p:txBody>
      </p:sp>
      <p:sp>
        <p:nvSpPr>
          <p:cNvPr id="652" name="Google Shape;652;p53"/>
          <p:cNvSpPr/>
          <p:nvPr/>
        </p:nvSpPr>
        <p:spPr>
          <a:xfrm>
            <a:off x="7616850" y="1942037"/>
            <a:ext cx="197100" cy="197100"/>
          </a:xfrm>
          <a:prstGeom prst="rect">
            <a:avLst/>
          </a:prstGeom>
          <a:solidFill>
            <a:srgbClr val="E76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5</a:t>
            </a:r>
            <a:endParaRPr dirty="0">
              <a:solidFill>
                <a:schemeClr val="bg1"/>
              </a:solidFill>
            </a:endParaRPr>
          </a:p>
        </p:txBody>
      </p:sp>
      <p:sp>
        <p:nvSpPr>
          <p:cNvPr id="653" name="Google Shape;653;p53"/>
          <p:cNvSpPr/>
          <p:nvPr/>
        </p:nvSpPr>
        <p:spPr>
          <a:xfrm>
            <a:off x="3364827" y="2398475"/>
            <a:ext cx="197100" cy="197100"/>
          </a:xfrm>
          <a:prstGeom prst="rect">
            <a:avLst/>
          </a:prstGeom>
          <a:solidFill>
            <a:srgbClr val="A3A5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3</a:t>
            </a:r>
            <a:endParaRPr dirty="0">
              <a:solidFill>
                <a:schemeClr val="bg1"/>
              </a:solidFill>
            </a:endParaRPr>
          </a:p>
        </p:txBody>
      </p:sp>
      <p:sp>
        <p:nvSpPr>
          <p:cNvPr id="654" name="Google Shape;654;p53"/>
          <p:cNvSpPr/>
          <p:nvPr/>
        </p:nvSpPr>
        <p:spPr>
          <a:xfrm>
            <a:off x="3758816" y="2403051"/>
            <a:ext cx="197100" cy="197100"/>
          </a:xfrm>
          <a:prstGeom prst="rect">
            <a:avLst/>
          </a:prstGeom>
          <a:solidFill>
            <a:srgbClr val="39B6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4</a:t>
            </a:r>
            <a:endParaRPr dirty="0">
              <a:solidFill>
                <a:schemeClr val="bg1"/>
              </a:solidFill>
            </a:endParaRPr>
          </a:p>
        </p:txBody>
      </p:sp>
      <p:sp>
        <p:nvSpPr>
          <p:cNvPr id="655" name="Google Shape;655;p53"/>
          <p:cNvSpPr/>
          <p:nvPr/>
        </p:nvSpPr>
        <p:spPr>
          <a:xfrm>
            <a:off x="7616850" y="2390819"/>
            <a:ext cx="197100" cy="197100"/>
          </a:xfrm>
          <a:prstGeom prst="rect">
            <a:avLst/>
          </a:prstGeom>
          <a:solidFill>
            <a:srgbClr val="00BF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6</a:t>
            </a:r>
            <a:endParaRPr dirty="0">
              <a:solidFill>
                <a:schemeClr val="bg1"/>
              </a:solidFill>
            </a:endParaRPr>
          </a:p>
        </p:txBody>
      </p:sp>
      <p:sp>
        <p:nvSpPr>
          <p:cNvPr id="656" name="Google Shape;656;p53"/>
          <p:cNvSpPr/>
          <p:nvPr/>
        </p:nvSpPr>
        <p:spPr>
          <a:xfrm>
            <a:off x="8019696" y="2394644"/>
            <a:ext cx="197100" cy="197100"/>
          </a:xfrm>
          <a:prstGeom prst="rect">
            <a:avLst/>
          </a:prstGeom>
          <a:solidFill>
            <a:srgbClr val="959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1"/>
                </a:solidFill>
              </a:rPr>
              <a:t>8</a:t>
            </a:r>
            <a:endParaRPr dirty="0">
              <a:solidFill>
                <a:schemeClr val="bg1"/>
              </a:solidFill>
            </a:endParaRPr>
          </a:p>
        </p:txBody>
      </p:sp>
      <p:sp>
        <p:nvSpPr>
          <p:cNvPr id="657" name="Google Shape;657;p53"/>
          <p:cNvSpPr txBox="1">
            <a:spLocks noGrp="1"/>
          </p:cNvSpPr>
          <p:nvPr>
            <p:ph type="body" idx="4294967295"/>
          </p:nvPr>
        </p:nvSpPr>
        <p:spPr>
          <a:xfrm>
            <a:off x="2170875" y="1882650"/>
            <a:ext cx="1286675" cy="1769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CA" b="1" dirty="0"/>
              <a:t>Taste Cluster: </a:t>
            </a:r>
            <a:endParaRPr b="1" dirty="0">
              <a:solidFill>
                <a:schemeClr val="lt1"/>
              </a:solidFill>
            </a:endParaRPr>
          </a:p>
          <a:p>
            <a:pPr marL="0" lvl="0" indent="0" algn="l" rtl="0">
              <a:lnSpc>
                <a:spcPct val="150000"/>
              </a:lnSpc>
              <a:spcBef>
                <a:spcPts val="1200"/>
              </a:spcBef>
              <a:spcAft>
                <a:spcPts val="0"/>
              </a:spcAft>
              <a:buNone/>
            </a:pPr>
            <a:r>
              <a:rPr lang="en-CA" b="1" dirty="0"/>
              <a:t>Brand Cluster:    </a:t>
            </a:r>
          </a:p>
          <a:p>
            <a:pPr marL="0" lvl="0" indent="0" algn="l" rtl="0">
              <a:lnSpc>
                <a:spcPct val="150000"/>
              </a:lnSpc>
              <a:spcBef>
                <a:spcPts val="1200"/>
              </a:spcBef>
              <a:spcAft>
                <a:spcPts val="0"/>
              </a:spcAft>
              <a:buNone/>
            </a:pPr>
            <a:r>
              <a:rPr lang="en-CA" b="1" dirty="0">
                <a:solidFill>
                  <a:schemeClr val="accent5"/>
                </a:solidFill>
              </a:rPr>
              <a:t>High Quality</a:t>
            </a:r>
            <a:endParaRPr b="1" dirty="0">
              <a:solidFill>
                <a:schemeClr val="accent5"/>
              </a:solidFill>
            </a:endParaRPr>
          </a:p>
          <a:p>
            <a:pPr marL="0" lvl="0" indent="0" algn="l" rtl="0">
              <a:lnSpc>
                <a:spcPct val="150000"/>
              </a:lnSpc>
              <a:spcBef>
                <a:spcPts val="1200"/>
              </a:spcBef>
              <a:spcAft>
                <a:spcPts val="1200"/>
              </a:spcAft>
              <a:buNone/>
            </a:pPr>
            <a:r>
              <a:rPr lang="en-CA" b="1" dirty="0">
                <a:solidFill>
                  <a:schemeClr val="accent5"/>
                </a:solidFill>
              </a:rPr>
              <a:t>High Price</a:t>
            </a:r>
            <a:endParaRPr b="1" dirty="0">
              <a:solidFill>
                <a:schemeClr val="accent5"/>
              </a:solidFill>
            </a:endParaRPr>
          </a:p>
        </p:txBody>
      </p:sp>
      <p:sp>
        <p:nvSpPr>
          <p:cNvPr id="658" name="Google Shape;658;p53"/>
          <p:cNvSpPr txBox="1">
            <a:spLocks noGrp="1"/>
          </p:cNvSpPr>
          <p:nvPr>
            <p:ph type="body" idx="4294967295"/>
          </p:nvPr>
        </p:nvSpPr>
        <p:spPr>
          <a:xfrm>
            <a:off x="6400800" y="1882650"/>
            <a:ext cx="1314600" cy="17691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CA" b="1" dirty="0"/>
              <a:t>Taste Cluster:</a:t>
            </a:r>
            <a:endParaRPr b="1" dirty="0">
              <a:solidFill>
                <a:schemeClr val="lt1"/>
              </a:solidFill>
            </a:endParaRPr>
          </a:p>
          <a:p>
            <a:pPr marL="0" lvl="0" indent="0" algn="l" rtl="0">
              <a:lnSpc>
                <a:spcPct val="150000"/>
              </a:lnSpc>
              <a:spcBef>
                <a:spcPts val="1200"/>
              </a:spcBef>
              <a:spcAft>
                <a:spcPts val="0"/>
              </a:spcAft>
              <a:buNone/>
            </a:pPr>
            <a:r>
              <a:rPr lang="en-CA" b="1" dirty="0"/>
              <a:t>Brand Cluster: </a:t>
            </a:r>
          </a:p>
          <a:p>
            <a:pPr marL="0" lvl="0" indent="0" algn="l" rtl="0">
              <a:lnSpc>
                <a:spcPct val="150000"/>
              </a:lnSpc>
              <a:spcBef>
                <a:spcPts val="1200"/>
              </a:spcBef>
              <a:spcAft>
                <a:spcPts val="0"/>
              </a:spcAft>
              <a:buNone/>
            </a:pPr>
            <a:r>
              <a:rPr lang="en-CA" b="1" dirty="0">
                <a:solidFill>
                  <a:schemeClr val="accent5"/>
                </a:solidFill>
              </a:rPr>
              <a:t>High Quality</a:t>
            </a:r>
            <a:endParaRPr b="1" dirty="0">
              <a:solidFill>
                <a:schemeClr val="accent5"/>
              </a:solidFill>
            </a:endParaRPr>
          </a:p>
          <a:p>
            <a:pPr marL="0" lvl="0" indent="0" algn="l" rtl="0">
              <a:lnSpc>
                <a:spcPct val="150000"/>
              </a:lnSpc>
              <a:spcBef>
                <a:spcPts val="1200"/>
              </a:spcBef>
              <a:spcAft>
                <a:spcPts val="1200"/>
              </a:spcAft>
              <a:buNone/>
            </a:pPr>
            <a:r>
              <a:rPr lang="en-CA" b="1" dirty="0">
                <a:solidFill>
                  <a:schemeClr val="accent4"/>
                </a:solidFill>
              </a:rPr>
              <a:t>Low Price</a:t>
            </a:r>
            <a:endParaRPr b="1" dirty="0">
              <a:solidFill>
                <a:schemeClr val="accent4"/>
              </a:solidFill>
            </a:endParaRPr>
          </a:p>
        </p:txBody>
      </p:sp>
      <p:sp>
        <p:nvSpPr>
          <p:cNvPr id="3" name="Google Shape;657;p53">
            <a:extLst>
              <a:ext uri="{FF2B5EF4-FFF2-40B4-BE49-F238E27FC236}">
                <a16:creationId xmlns:a16="http://schemas.microsoft.com/office/drawing/2014/main" id="{EC203DA5-0EBF-5F54-3F45-463A95C066E0}"/>
              </a:ext>
            </a:extLst>
          </p:cNvPr>
          <p:cNvSpPr txBox="1">
            <a:spLocks/>
          </p:cNvSpPr>
          <p:nvPr/>
        </p:nvSpPr>
        <p:spPr>
          <a:xfrm>
            <a:off x="3502413" y="2344744"/>
            <a:ext cx="375414" cy="33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indent="0">
              <a:lnSpc>
                <a:spcPct val="150000"/>
              </a:lnSpc>
              <a:buFont typeface="Roboto"/>
              <a:buNone/>
            </a:pPr>
            <a:r>
              <a:rPr lang="en-CA" b="1" dirty="0"/>
              <a:t>or</a:t>
            </a:r>
            <a:endParaRPr lang="en-CA" b="1" dirty="0">
              <a:solidFill>
                <a:schemeClr val="accent5"/>
              </a:solidFill>
            </a:endParaRPr>
          </a:p>
        </p:txBody>
      </p:sp>
      <p:sp>
        <p:nvSpPr>
          <p:cNvPr id="4" name="Google Shape;657;p53">
            <a:extLst>
              <a:ext uri="{FF2B5EF4-FFF2-40B4-BE49-F238E27FC236}">
                <a16:creationId xmlns:a16="http://schemas.microsoft.com/office/drawing/2014/main" id="{2816E5A6-0189-4C69-DCB0-8326B1A51B23}"/>
              </a:ext>
            </a:extLst>
          </p:cNvPr>
          <p:cNvSpPr txBox="1">
            <a:spLocks/>
          </p:cNvSpPr>
          <p:nvPr/>
        </p:nvSpPr>
        <p:spPr>
          <a:xfrm>
            <a:off x="7742832" y="2319419"/>
            <a:ext cx="375414" cy="33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300"/>
              <a:buFont typeface="Roboto"/>
              <a:buChar char="●"/>
              <a:defRPr sz="1300" b="0" i="0" u="none" strike="noStrike" cap="none">
                <a:solidFill>
                  <a:schemeClr val="dk2"/>
                </a:solidFill>
                <a:latin typeface="Roboto"/>
                <a:ea typeface="Roboto"/>
                <a:cs typeface="Roboto"/>
                <a:sym typeface="Roboto"/>
              </a:defRPr>
            </a:lvl1pPr>
            <a:lvl2pPr marL="914400" marR="0" lvl="1"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2pPr>
            <a:lvl3pPr marL="1371600" marR="0" lvl="2"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3pPr>
            <a:lvl4pPr marL="1828800" marR="0" lvl="3"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4pPr>
            <a:lvl5pPr marL="2286000" marR="0" lvl="4"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5pPr>
            <a:lvl6pPr marL="2743200" marR="0" lvl="5"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6pPr>
            <a:lvl7pPr marL="3200400" marR="0" lvl="6"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7pPr>
            <a:lvl8pPr marL="3657600" marR="0" lvl="7"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8pPr>
            <a:lvl9pPr marL="4114800" marR="0" lvl="8" indent="-298450" algn="l" rtl="0">
              <a:lnSpc>
                <a:spcPct val="115000"/>
              </a:lnSpc>
              <a:spcBef>
                <a:spcPts val="0"/>
              </a:spcBef>
              <a:spcAft>
                <a:spcPts val="0"/>
              </a:spcAft>
              <a:buClr>
                <a:schemeClr val="dk2"/>
              </a:buClr>
              <a:buSzPts val="1100"/>
              <a:buFont typeface="Roboto"/>
              <a:buChar char="■"/>
              <a:defRPr sz="1100" b="0" i="0" u="none" strike="noStrike" cap="none">
                <a:solidFill>
                  <a:schemeClr val="dk2"/>
                </a:solidFill>
                <a:latin typeface="Roboto"/>
                <a:ea typeface="Roboto"/>
                <a:cs typeface="Roboto"/>
                <a:sym typeface="Roboto"/>
              </a:defRPr>
            </a:lvl9pPr>
          </a:lstStyle>
          <a:p>
            <a:pPr marL="0" indent="0">
              <a:lnSpc>
                <a:spcPct val="150000"/>
              </a:lnSpc>
              <a:buFont typeface="Roboto"/>
              <a:buNone/>
            </a:pPr>
            <a:r>
              <a:rPr lang="en-CA" b="1" dirty="0"/>
              <a:t>or</a:t>
            </a:r>
            <a:endParaRPr lang="en-CA" b="1" dirty="0">
              <a:solidFill>
                <a:schemeClr val="accent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4"/>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664" name="Google Shape;66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Conclusion</a:t>
            </a:r>
            <a:endParaRPr b="1">
              <a:latin typeface="Times New Roman"/>
              <a:ea typeface="Times New Roman"/>
              <a:cs typeface="Times New Roman"/>
              <a:sym typeface="Times New Roman"/>
            </a:endParaRPr>
          </a:p>
        </p:txBody>
      </p:sp>
      <p:sp>
        <p:nvSpPr>
          <p:cNvPr id="670" name="Google Shape;67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43</a:t>
            </a:fld>
            <a:endParaRPr/>
          </a:p>
        </p:txBody>
      </p:sp>
      <p:sp>
        <p:nvSpPr>
          <p:cNvPr id="671" name="Google Shape;671;p55"/>
          <p:cNvSpPr txBox="1"/>
          <p:nvPr/>
        </p:nvSpPr>
        <p:spPr>
          <a:xfrm>
            <a:off x="71725" y="1475725"/>
            <a:ext cx="8983200" cy="3140100"/>
          </a:xfrm>
          <a:prstGeom prst="rect">
            <a:avLst/>
          </a:prstGeom>
          <a:noFill/>
          <a:ln>
            <a:noFill/>
          </a:ln>
        </p:spPr>
        <p:txBody>
          <a:bodyPr spcFirstLastPara="1" wrap="square" lIns="91425" tIns="91425" rIns="91425" bIns="91425" anchor="t" anchorCtr="0">
            <a:spAutoFit/>
          </a:bodyPr>
          <a:lstStyle/>
          <a:p>
            <a:pPr marL="127000" lvl="0" algn="l" rtl="0">
              <a:spcBef>
                <a:spcPts val="0"/>
              </a:spcBef>
              <a:spcAft>
                <a:spcPts val="0"/>
              </a:spcAft>
              <a:buSzPts val="1600"/>
            </a:pPr>
            <a:r>
              <a:rPr lang="en-CA" sz="1600" dirty="0">
                <a:latin typeface="Times New Roman"/>
                <a:ea typeface="Times New Roman"/>
                <a:cs typeface="Times New Roman"/>
                <a:sym typeface="Times New Roman"/>
              </a:rPr>
              <a:t>1. Lower  ACD leads to a better wine and therefore higher price and popularity.</a:t>
            </a:r>
            <a:endParaRPr sz="1600" dirty="0">
              <a:latin typeface="Times New Roman"/>
              <a:ea typeface="Times New Roman"/>
              <a:cs typeface="Times New Roman"/>
              <a:sym typeface="Times New Roman"/>
            </a:endParaRPr>
          </a:p>
          <a:p>
            <a:pPr marL="0" lvl="0" indent="0" algn="l" rtl="0">
              <a:spcBef>
                <a:spcPts val="0"/>
              </a:spcBef>
              <a:spcAft>
                <a:spcPts val="0"/>
              </a:spcAft>
              <a:buNone/>
            </a:pPr>
            <a:r>
              <a:rPr lang="en-CA" sz="1600" dirty="0">
                <a:latin typeface="Times New Roman"/>
                <a:ea typeface="Times New Roman"/>
                <a:cs typeface="Times New Roman"/>
                <a:sym typeface="Times New Roman"/>
              </a:rPr>
              <a:t>               </a:t>
            </a:r>
            <a:r>
              <a:rPr lang="en-CA" sz="1600" b="1" dirty="0">
                <a:solidFill>
                  <a:schemeClr val="accent2"/>
                </a:solidFill>
                <a:latin typeface="Times New Roman"/>
                <a:ea typeface="Times New Roman"/>
                <a:cs typeface="Times New Roman"/>
                <a:sym typeface="Times New Roman"/>
              </a:rPr>
              <a:t>It does not have a significant effect(Non linear regression model)</a:t>
            </a:r>
            <a:endParaRPr sz="1600" b="1" dirty="0">
              <a:solidFill>
                <a:schemeClr val="accent2"/>
              </a:solidFill>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2. Name of the wine irrespective of its quality is an important factor (more famous higher the price)</a:t>
            </a:r>
            <a:endParaRPr sz="1600" dirty="0">
              <a:latin typeface="Times New Roman"/>
              <a:ea typeface="Times New Roman"/>
              <a:cs typeface="Times New Roman"/>
              <a:sym typeface="Times New Roman"/>
            </a:endParaRPr>
          </a:p>
          <a:p>
            <a:pPr marL="0" lvl="0" indent="0" algn="l" rtl="0">
              <a:spcBef>
                <a:spcPts val="0"/>
              </a:spcBef>
              <a:spcAft>
                <a:spcPts val="0"/>
              </a:spcAft>
              <a:buNone/>
            </a:pPr>
            <a:r>
              <a:rPr lang="en-CA" sz="1600" dirty="0">
                <a:latin typeface="Times New Roman"/>
                <a:ea typeface="Times New Roman"/>
                <a:cs typeface="Times New Roman"/>
                <a:sym typeface="Times New Roman"/>
              </a:rPr>
              <a:t>               </a:t>
            </a:r>
            <a:r>
              <a:rPr lang="en-CA" sz="1600" b="1" dirty="0">
                <a:solidFill>
                  <a:schemeClr val="accent2"/>
                </a:solidFill>
                <a:latin typeface="Times New Roman"/>
                <a:ea typeface="Times New Roman"/>
                <a:cs typeface="Times New Roman"/>
                <a:sym typeface="Times New Roman"/>
              </a:rPr>
              <a:t>Yes, but not directly (Name of wine → Sugar Level → Price) (Cluster-based)</a:t>
            </a:r>
            <a:endParaRPr sz="1600" b="1" dirty="0">
              <a:solidFill>
                <a:schemeClr val="accent2"/>
              </a:solidFill>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3. Wines that are more aged up are costlier compared to ones that  are harvested more recently </a:t>
            </a:r>
            <a:endParaRPr sz="1600" dirty="0">
              <a:latin typeface="Times New Roman"/>
              <a:ea typeface="Times New Roman"/>
              <a:cs typeface="Times New Roman"/>
              <a:sym typeface="Times New Roman"/>
            </a:endParaRPr>
          </a:p>
          <a:p>
            <a:pPr marL="0" lvl="0" indent="0" algn="l" rtl="0">
              <a:spcBef>
                <a:spcPts val="0"/>
              </a:spcBef>
              <a:spcAft>
                <a:spcPts val="0"/>
              </a:spcAft>
              <a:buNone/>
            </a:pPr>
            <a:r>
              <a:rPr lang="en-CA" sz="1600" dirty="0">
                <a:latin typeface="Times New Roman"/>
                <a:ea typeface="Times New Roman"/>
                <a:cs typeface="Times New Roman"/>
                <a:sym typeface="Times New Roman"/>
              </a:rPr>
              <a:t>              </a:t>
            </a:r>
            <a:r>
              <a:rPr lang="en-CA" sz="1600" dirty="0">
                <a:solidFill>
                  <a:schemeClr val="accent2"/>
                </a:solidFill>
                <a:latin typeface="Times New Roman"/>
                <a:ea typeface="Times New Roman"/>
                <a:cs typeface="Times New Roman"/>
                <a:sym typeface="Times New Roman"/>
              </a:rPr>
              <a:t> </a:t>
            </a:r>
            <a:r>
              <a:rPr lang="en-CA" sz="1600" b="1" dirty="0">
                <a:solidFill>
                  <a:schemeClr val="accent2"/>
                </a:solidFill>
                <a:latin typeface="Times New Roman"/>
                <a:ea typeface="Times New Roman"/>
                <a:cs typeface="Times New Roman"/>
                <a:sym typeface="Times New Roman"/>
              </a:rPr>
              <a:t>Yes, an older wines tend to be more expensive.</a:t>
            </a:r>
            <a:r>
              <a:rPr lang="en-CA" sz="1600" dirty="0">
                <a:solidFill>
                  <a:schemeClr val="accent2"/>
                </a:solidFill>
                <a:latin typeface="Times New Roman"/>
                <a:ea typeface="Times New Roman"/>
                <a:cs typeface="Times New Roman"/>
                <a:sym typeface="Times New Roman"/>
              </a:rPr>
              <a:t>(</a:t>
            </a:r>
            <a:r>
              <a:rPr lang="en-CA" sz="1600" b="1" dirty="0">
                <a:solidFill>
                  <a:schemeClr val="accent2"/>
                </a:solidFill>
                <a:latin typeface="Times New Roman"/>
                <a:ea typeface="Times New Roman"/>
                <a:cs typeface="Times New Roman"/>
                <a:sym typeface="Times New Roman"/>
              </a:rPr>
              <a:t>Non linear regression model)</a:t>
            </a:r>
            <a:endParaRPr sz="1600" b="1" dirty="0">
              <a:solidFill>
                <a:schemeClr val="accent2"/>
              </a:solidFill>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4. Lowers </a:t>
            </a:r>
            <a:r>
              <a:rPr lang="en-CA" sz="1600" dirty="0" err="1">
                <a:latin typeface="Times New Roman"/>
                <a:ea typeface="Times New Roman"/>
                <a:cs typeface="Times New Roman"/>
                <a:sym typeface="Times New Roman"/>
              </a:rPr>
              <a:t>rsg</a:t>
            </a:r>
            <a:r>
              <a:rPr lang="en-CA" sz="1600" dirty="0">
                <a:latin typeface="Times New Roman"/>
                <a:ea typeface="Times New Roman"/>
                <a:cs typeface="Times New Roman"/>
                <a:sym typeface="Times New Roman"/>
              </a:rPr>
              <a:t> often means higher price </a:t>
            </a:r>
            <a:endParaRPr sz="1600" dirty="0">
              <a:latin typeface="Times New Roman"/>
              <a:ea typeface="Times New Roman"/>
              <a:cs typeface="Times New Roman"/>
              <a:sym typeface="Times New Roman"/>
            </a:endParaRPr>
          </a:p>
          <a:p>
            <a:pPr marL="0" lvl="0" indent="0" algn="l" rtl="0">
              <a:spcBef>
                <a:spcPts val="0"/>
              </a:spcBef>
              <a:spcAft>
                <a:spcPts val="0"/>
              </a:spcAft>
              <a:buNone/>
            </a:pPr>
            <a:r>
              <a:rPr lang="en-CA" sz="1600" dirty="0">
                <a:latin typeface="Times New Roman"/>
                <a:ea typeface="Times New Roman"/>
                <a:cs typeface="Times New Roman"/>
                <a:sym typeface="Times New Roman"/>
              </a:rPr>
              <a:t>               </a:t>
            </a:r>
            <a:r>
              <a:rPr lang="en-CA" sz="1600" b="1" dirty="0">
                <a:solidFill>
                  <a:schemeClr val="accent2"/>
                </a:solidFill>
                <a:latin typeface="Times New Roman"/>
                <a:ea typeface="Times New Roman"/>
                <a:cs typeface="Times New Roman"/>
                <a:sym typeface="Times New Roman"/>
              </a:rPr>
              <a:t>Yes (Cluster-based)</a:t>
            </a:r>
            <a:endParaRPr sz="1600" b="1" dirty="0">
              <a:solidFill>
                <a:schemeClr val="accent2"/>
              </a:solidFill>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5. Number of testers do not have a significant effect on pricing </a:t>
            </a:r>
            <a:endParaRPr sz="1600" dirty="0">
              <a:latin typeface="Times New Roman"/>
              <a:ea typeface="Times New Roman"/>
              <a:cs typeface="Times New Roman"/>
              <a:sym typeface="Times New Roman"/>
            </a:endParaRPr>
          </a:p>
          <a:p>
            <a:pPr marL="457200" lvl="0" indent="0" algn="l" rtl="0">
              <a:spcBef>
                <a:spcPts val="0"/>
              </a:spcBef>
              <a:spcAft>
                <a:spcPts val="0"/>
              </a:spcAft>
              <a:buNone/>
            </a:pPr>
            <a:r>
              <a:rPr lang="en-CA" sz="1600" dirty="0">
                <a:latin typeface="Times New Roman"/>
                <a:ea typeface="Times New Roman"/>
                <a:cs typeface="Times New Roman"/>
                <a:sym typeface="Times New Roman"/>
              </a:rPr>
              <a:t>       </a:t>
            </a:r>
            <a:r>
              <a:rPr lang="en-CA" sz="1600" b="1" dirty="0">
                <a:solidFill>
                  <a:schemeClr val="accent2"/>
                </a:solidFill>
                <a:latin typeface="Times New Roman"/>
                <a:ea typeface="Times New Roman"/>
                <a:cs typeface="Times New Roman"/>
                <a:sym typeface="Times New Roman"/>
              </a:rPr>
              <a:t>It does not have a significant effect(Non linear regression model)</a:t>
            </a:r>
            <a:endParaRPr sz="1600" b="1" dirty="0">
              <a:solidFill>
                <a:schemeClr val="accent2"/>
              </a:solidFill>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6. BD does not have a noticeable effect on pricing </a:t>
            </a:r>
            <a:endParaRPr sz="1600" dirty="0">
              <a:latin typeface="Times New Roman"/>
              <a:ea typeface="Times New Roman"/>
              <a:cs typeface="Times New Roman"/>
              <a:sym typeface="Times New Roman"/>
            </a:endParaRPr>
          </a:p>
          <a:p>
            <a:pPr marL="457200" lvl="0" indent="0" algn="l" rtl="0">
              <a:spcBef>
                <a:spcPts val="0"/>
              </a:spcBef>
              <a:spcAft>
                <a:spcPts val="0"/>
              </a:spcAft>
              <a:buNone/>
            </a:pPr>
            <a:r>
              <a:rPr lang="en-CA" sz="1600" dirty="0">
                <a:latin typeface="Times New Roman"/>
                <a:ea typeface="Times New Roman"/>
                <a:cs typeface="Times New Roman"/>
                <a:sym typeface="Times New Roman"/>
              </a:rPr>
              <a:t>      </a:t>
            </a:r>
            <a:r>
              <a:rPr lang="en-CA" sz="1600" b="1" dirty="0">
                <a:solidFill>
                  <a:schemeClr val="accent2"/>
                </a:solidFill>
                <a:latin typeface="Times New Roman"/>
                <a:ea typeface="Times New Roman"/>
                <a:cs typeface="Times New Roman"/>
                <a:sym typeface="Times New Roman"/>
              </a:rPr>
              <a:t>It does not have a noticeable effect(Non linear regression model )</a:t>
            </a:r>
            <a:endParaRPr sz="1600" b="1" dirty="0">
              <a:solidFill>
                <a:schemeClr val="accent2"/>
              </a:solidFill>
              <a:latin typeface="Times New Roman"/>
              <a:ea typeface="Times New Roman"/>
              <a:cs typeface="Times New Roman"/>
              <a:sym typeface="Times New Roman"/>
            </a:endParaRPr>
          </a:p>
        </p:txBody>
      </p:sp>
      <p:sp>
        <p:nvSpPr>
          <p:cNvPr id="672" name="Google Shape;672;p55"/>
          <p:cNvSpPr/>
          <p:nvPr/>
        </p:nvSpPr>
        <p:spPr>
          <a:xfrm>
            <a:off x="548525" y="1879350"/>
            <a:ext cx="323700" cy="162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a:off x="548525" y="2373450"/>
            <a:ext cx="323700" cy="162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548525" y="2867550"/>
            <a:ext cx="323700" cy="162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548525" y="3361650"/>
            <a:ext cx="323700" cy="162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a:off x="548525" y="3837763"/>
            <a:ext cx="323700" cy="162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5"/>
          <p:cNvSpPr/>
          <p:nvPr/>
        </p:nvSpPr>
        <p:spPr>
          <a:xfrm>
            <a:off x="548525" y="4313875"/>
            <a:ext cx="323700" cy="162000"/>
          </a:xfrm>
          <a:prstGeom prst="right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6"/>
          <p:cNvSpPr txBox="1">
            <a:spLocks noGrp="1"/>
          </p:cNvSpPr>
          <p:nvPr>
            <p:ph type="title"/>
          </p:nvPr>
        </p:nvSpPr>
        <p:spPr>
          <a:xfrm>
            <a:off x="1904550" y="1949400"/>
            <a:ext cx="5334900" cy="12447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CA"/>
              <a:t>E.o.F</a:t>
            </a:r>
            <a:endParaRPr/>
          </a:p>
        </p:txBody>
      </p:sp>
      <p:sp>
        <p:nvSpPr>
          <p:cNvPr id="683" name="Google Shape;68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p:nvPr/>
        </p:nvSpPr>
        <p:spPr>
          <a:xfrm>
            <a:off x="0" y="225"/>
            <a:ext cx="4317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txBox="1">
            <a:spLocks noGrp="1"/>
          </p:cNvSpPr>
          <p:nvPr>
            <p:ph type="title"/>
          </p:nvPr>
        </p:nvSpPr>
        <p:spPr>
          <a:xfrm>
            <a:off x="222150" y="500925"/>
            <a:ext cx="3716700" cy="4335900"/>
          </a:xfrm>
          <a:prstGeom prst="rect">
            <a:avLst/>
          </a:prstGeom>
          <a:solidFill>
            <a:schemeClr val="dk1"/>
          </a:solidFill>
        </p:spPr>
        <p:txBody>
          <a:bodyPr spcFirstLastPara="1" wrap="square" lIns="91425" tIns="91425" rIns="91425" bIns="91425" anchor="t" anchorCtr="0">
            <a:normAutofit/>
          </a:bodyPr>
          <a:lstStyle/>
          <a:p>
            <a:pPr marL="0" lvl="0" indent="0" algn="l" rtl="0">
              <a:spcBef>
                <a:spcPts val="0"/>
              </a:spcBef>
              <a:spcAft>
                <a:spcPts val="0"/>
              </a:spcAft>
              <a:buNone/>
            </a:pPr>
            <a:r>
              <a:rPr lang="en-CA" b="1" dirty="0">
                <a:latin typeface="Times New Roman"/>
                <a:ea typeface="Times New Roman"/>
                <a:cs typeface="Times New Roman"/>
                <a:sym typeface="Times New Roman"/>
              </a:rPr>
              <a:t>Analytical Objectives</a:t>
            </a:r>
            <a:endParaRPr b="1" dirty="0">
              <a:latin typeface="Times New Roman"/>
              <a:ea typeface="Times New Roman"/>
              <a:cs typeface="Times New Roman"/>
              <a:sym typeface="Times New Roman"/>
            </a:endParaRPr>
          </a:p>
          <a:p>
            <a:pPr marL="0" lvl="0" indent="0" algn="l" rtl="0">
              <a:spcBef>
                <a:spcPts val="0"/>
              </a:spcBef>
              <a:spcAft>
                <a:spcPts val="0"/>
              </a:spcAft>
              <a:buNone/>
            </a:pPr>
            <a:endParaRPr sz="2700" dirty="0">
              <a:latin typeface="Times New Roman"/>
              <a:ea typeface="Times New Roman"/>
              <a:cs typeface="Times New Roman"/>
              <a:sym typeface="Times New Roman"/>
            </a:endParaRPr>
          </a:p>
          <a:p>
            <a:pPr marL="133350" lvl="0" rtl="0">
              <a:spcBef>
                <a:spcPts val="0"/>
              </a:spcBef>
              <a:spcAft>
                <a:spcPts val="0"/>
              </a:spcAft>
              <a:buSzPts val="1500"/>
            </a:pPr>
            <a:r>
              <a:rPr lang="en-CA" sz="1500" dirty="0">
                <a:latin typeface="Times New Roman"/>
                <a:ea typeface="Times New Roman"/>
                <a:cs typeface="Times New Roman"/>
                <a:sym typeface="Times New Roman"/>
              </a:rPr>
              <a:t>1. Retrieving data regarding the wines which has made the most sales globally. </a:t>
            </a:r>
          </a:p>
          <a:p>
            <a:pPr marL="457200" lvl="0" indent="0" rtl="0">
              <a:spcBef>
                <a:spcPts val="0"/>
              </a:spcBef>
              <a:spcAft>
                <a:spcPts val="0"/>
              </a:spcAft>
              <a:buNone/>
            </a:pPr>
            <a:endParaRPr lang="en-CA" sz="1500" dirty="0">
              <a:latin typeface="Times New Roman"/>
              <a:ea typeface="Times New Roman"/>
              <a:cs typeface="Times New Roman"/>
              <a:sym typeface="Times New Roman"/>
            </a:endParaRPr>
          </a:p>
          <a:p>
            <a:pPr marL="133350" lvl="0" rtl="0">
              <a:spcBef>
                <a:spcPts val="0"/>
              </a:spcBef>
              <a:spcAft>
                <a:spcPts val="0"/>
              </a:spcAft>
              <a:buSzPts val="1500"/>
            </a:pPr>
            <a:r>
              <a:rPr lang="en-CA" sz="1500" dirty="0">
                <a:latin typeface="Times New Roman"/>
                <a:ea typeface="Times New Roman"/>
                <a:cs typeface="Times New Roman"/>
                <a:sym typeface="Times New Roman"/>
              </a:rPr>
              <a:t>2. Which wine age is more popular with users based on rating.</a:t>
            </a:r>
          </a:p>
          <a:p>
            <a:pPr marL="457200" lvl="0" indent="0" rtl="0">
              <a:spcBef>
                <a:spcPts val="0"/>
              </a:spcBef>
              <a:spcAft>
                <a:spcPts val="0"/>
              </a:spcAft>
              <a:buNone/>
            </a:pPr>
            <a:endParaRPr sz="1500" dirty="0">
              <a:latin typeface="Times New Roman"/>
              <a:ea typeface="Times New Roman"/>
              <a:cs typeface="Times New Roman"/>
              <a:sym typeface="Times New Roman"/>
            </a:endParaRPr>
          </a:p>
          <a:p>
            <a:pPr marL="133350" lvl="0" rtl="0">
              <a:spcBef>
                <a:spcPts val="0"/>
              </a:spcBef>
              <a:spcAft>
                <a:spcPts val="0"/>
              </a:spcAft>
              <a:buSzPts val="1500"/>
            </a:pPr>
            <a:r>
              <a:rPr lang="en-CA" sz="1500" dirty="0">
                <a:latin typeface="Times New Roman"/>
                <a:ea typeface="Times New Roman"/>
                <a:cs typeface="Times New Roman"/>
                <a:sym typeface="Times New Roman"/>
              </a:rPr>
              <a:t>3. Which harvest region produces the better wine and consequently higher price.</a:t>
            </a:r>
            <a:endParaRPr sz="1500" dirty="0">
              <a:latin typeface="Times New Roman"/>
              <a:ea typeface="Times New Roman"/>
              <a:cs typeface="Times New Roman"/>
              <a:sym typeface="Times New Roman"/>
            </a:endParaRPr>
          </a:p>
          <a:p>
            <a:pPr marL="0" lvl="0" indent="0" rtl="0">
              <a:spcBef>
                <a:spcPts val="0"/>
              </a:spcBef>
              <a:spcAft>
                <a:spcPts val="0"/>
              </a:spcAft>
              <a:buNone/>
            </a:pPr>
            <a:endParaRPr sz="1500" dirty="0">
              <a:latin typeface="Times New Roman"/>
              <a:ea typeface="Times New Roman"/>
              <a:cs typeface="Times New Roman"/>
              <a:sym typeface="Times New Roman"/>
            </a:endParaRPr>
          </a:p>
          <a:p>
            <a:pPr marL="133350" lvl="0" rtl="0">
              <a:spcBef>
                <a:spcPts val="0"/>
              </a:spcBef>
              <a:spcAft>
                <a:spcPts val="0"/>
              </a:spcAft>
              <a:buSzPts val="1500"/>
            </a:pPr>
            <a:r>
              <a:rPr lang="en-CA" sz="1500" dirty="0">
                <a:latin typeface="Times New Roman"/>
                <a:ea typeface="Times New Roman"/>
                <a:cs typeface="Times New Roman"/>
                <a:sym typeface="Times New Roman"/>
              </a:rPr>
              <a:t>4. Brand names  of  each wine and their impact on wine price.</a:t>
            </a:r>
            <a:endParaRPr sz="1500" dirty="0">
              <a:latin typeface="Times New Roman"/>
              <a:ea typeface="Times New Roman"/>
              <a:cs typeface="Times New Roman"/>
              <a:sym typeface="Times New Roman"/>
            </a:endParaRPr>
          </a:p>
        </p:txBody>
      </p:sp>
      <p:sp>
        <p:nvSpPr>
          <p:cNvPr id="97" name="Google Shape;97;p17"/>
          <p:cNvSpPr txBox="1">
            <a:spLocks noGrp="1"/>
          </p:cNvSpPr>
          <p:nvPr>
            <p:ph type="body" idx="1"/>
          </p:nvPr>
        </p:nvSpPr>
        <p:spPr>
          <a:xfrm>
            <a:off x="4644675" y="500925"/>
            <a:ext cx="3540600" cy="686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CA" sz="2700" b="1">
                <a:solidFill>
                  <a:srgbClr val="292929"/>
                </a:solidFill>
                <a:latin typeface="Times New Roman"/>
                <a:ea typeface="Times New Roman"/>
                <a:cs typeface="Times New Roman"/>
                <a:sym typeface="Times New Roman"/>
              </a:rPr>
              <a:t>Goals</a:t>
            </a:r>
            <a:endParaRPr sz="3000" b="1">
              <a:solidFill>
                <a:srgbClr val="292929"/>
              </a:solidFill>
              <a:latin typeface="Times New Roman"/>
              <a:ea typeface="Times New Roman"/>
              <a:cs typeface="Times New Roman"/>
              <a:sym typeface="Times New Roman"/>
            </a:endParaRPr>
          </a:p>
        </p:txBody>
      </p:sp>
      <p:sp>
        <p:nvSpPr>
          <p:cNvPr id="98" name="Google Shape;98;p17"/>
          <p:cNvSpPr/>
          <p:nvPr/>
        </p:nvSpPr>
        <p:spPr>
          <a:xfrm>
            <a:off x="4460188" y="1409425"/>
            <a:ext cx="1056000" cy="323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txBox="1"/>
          <p:nvPr/>
        </p:nvSpPr>
        <p:spPr>
          <a:xfrm>
            <a:off x="5616100" y="1363525"/>
            <a:ext cx="3338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a:latin typeface="Times New Roman"/>
                <a:ea typeface="Times New Roman"/>
                <a:cs typeface="Times New Roman"/>
                <a:sym typeface="Times New Roman"/>
              </a:rPr>
              <a:t>Increase specific  products</a:t>
            </a:r>
            <a:endParaRPr sz="1500" b="1">
              <a:latin typeface="Times New Roman"/>
              <a:ea typeface="Times New Roman"/>
              <a:cs typeface="Times New Roman"/>
              <a:sym typeface="Times New Roman"/>
            </a:endParaRPr>
          </a:p>
        </p:txBody>
      </p:sp>
      <p:sp>
        <p:nvSpPr>
          <p:cNvPr id="100" name="Google Shape;100;p17"/>
          <p:cNvSpPr/>
          <p:nvPr/>
        </p:nvSpPr>
        <p:spPr>
          <a:xfrm>
            <a:off x="4438850" y="2240925"/>
            <a:ext cx="1056000" cy="323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p:nvPr/>
        </p:nvSpPr>
        <p:spPr>
          <a:xfrm>
            <a:off x="5616100" y="2217975"/>
            <a:ext cx="2708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a:latin typeface="Times New Roman"/>
                <a:ea typeface="Times New Roman"/>
                <a:cs typeface="Times New Roman"/>
                <a:sym typeface="Times New Roman"/>
              </a:rPr>
              <a:t>Increase customer satisfaction</a:t>
            </a:r>
            <a:endParaRPr sz="1500" b="1">
              <a:latin typeface="Times New Roman"/>
              <a:ea typeface="Times New Roman"/>
              <a:cs typeface="Times New Roman"/>
              <a:sym typeface="Times New Roman"/>
            </a:endParaRPr>
          </a:p>
        </p:txBody>
      </p:sp>
      <p:sp>
        <p:nvSpPr>
          <p:cNvPr id="102" name="Google Shape;102;p17"/>
          <p:cNvSpPr/>
          <p:nvPr/>
        </p:nvSpPr>
        <p:spPr>
          <a:xfrm>
            <a:off x="4460188" y="3072413"/>
            <a:ext cx="1056000" cy="323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txBox="1"/>
          <p:nvPr/>
        </p:nvSpPr>
        <p:spPr>
          <a:xfrm>
            <a:off x="5658800" y="3026525"/>
            <a:ext cx="2827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a:latin typeface="Times New Roman"/>
                <a:ea typeface="Times New Roman"/>
                <a:cs typeface="Times New Roman"/>
                <a:sym typeface="Times New Roman"/>
              </a:rPr>
              <a:t>Focus on specific region</a:t>
            </a:r>
            <a:endParaRPr sz="1500" b="1">
              <a:latin typeface="Times New Roman"/>
              <a:ea typeface="Times New Roman"/>
              <a:cs typeface="Times New Roman"/>
              <a:sym typeface="Times New Roman"/>
            </a:endParaRPr>
          </a:p>
        </p:txBody>
      </p:sp>
      <p:sp>
        <p:nvSpPr>
          <p:cNvPr id="104" name="Google Shape;104;p17"/>
          <p:cNvSpPr/>
          <p:nvPr/>
        </p:nvSpPr>
        <p:spPr>
          <a:xfrm>
            <a:off x="4438838" y="3903900"/>
            <a:ext cx="1056000" cy="3237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txBox="1"/>
          <p:nvPr/>
        </p:nvSpPr>
        <p:spPr>
          <a:xfrm>
            <a:off x="5616100" y="3858000"/>
            <a:ext cx="2963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500" b="1">
                <a:latin typeface="Times New Roman"/>
                <a:ea typeface="Times New Roman"/>
                <a:cs typeface="Times New Roman"/>
                <a:sym typeface="Times New Roman"/>
              </a:rPr>
              <a:t>Improve sales strategy</a:t>
            </a:r>
            <a:endParaRPr sz="1500" b="1">
              <a:latin typeface="Times New Roman"/>
              <a:ea typeface="Times New Roman"/>
              <a:cs typeface="Times New Roman"/>
              <a:sym typeface="Times New Roman"/>
            </a:endParaRPr>
          </a:p>
        </p:txBody>
      </p:sp>
      <p:sp>
        <p:nvSpPr>
          <p:cNvPr id="106" name="Google Shape;10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134768" y="211605"/>
            <a:ext cx="8520600" cy="970428"/>
          </a:xfrm>
          <a:prstGeom prst="rect">
            <a:avLst/>
          </a:prstGeom>
        </p:spPr>
        <p:txBody>
          <a:bodyPr spcFirstLastPara="1" wrap="square" lIns="91425" tIns="91425" rIns="91425" bIns="91425" anchor="t" anchorCtr="0">
            <a:noAutofit/>
          </a:bodyPr>
          <a:lstStyle/>
          <a:p>
            <a:pPr marL="0" lvl="0" indent="0" algn="ctr">
              <a:lnSpc>
                <a:spcPct val="200000"/>
              </a:lnSpc>
              <a:spcBef>
                <a:spcPts val="0"/>
              </a:spcBef>
              <a:spcAft>
                <a:spcPts val="0"/>
              </a:spcAft>
              <a:buNone/>
            </a:pPr>
            <a:r>
              <a:rPr lang="en-CA" b="1" dirty="0">
                <a:latin typeface="Times New Roman"/>
                <a:ea typeface="Times New Roman"/>
                <a:cs typeface="Times New Roman"/>
                <a:sym typeface="Times New Roman"/>
              </a:rPr>
              <a:t>Assumptions</a:t>
            </a:r>
            <a:endParaRPr b="1" dirty="0">
              <a:latin typeface="Times New Roman"/>
              <a:ea typeface="Times New Roman"/>
              <a:cs typeface="Times New Roman"/>
              <a:sym typeface="Times New Roman"/>
            </a:endParaRPr>
          </a:p>
        </p:txBody>
      </p:sp>
      <p:sp>
        <p:nvSpPr>
          <p:cNvPr id="112" name="Google Shape;112;p18"/>
          <p:cNvSpPr txBox="1"/>
          <p:nvPr/>
        </p:nvSpPr>
        <p:spPr>
          <a:xfrm>
            <a:off x="71725" y="1475725"/>
            <a:ext cx="8983200" cy="2893800"/>
          </a:xfrm>
          <a:prstGeom prst="rect">
            <a:avLst/>
          </a:prstGeom>
          <a:noFill/>
          <a:ln>
            <a:noFill/>
          </a:ln>
        </p:spPr>
        <p:txBody>
          <a:bodyPr spcFirstLastPara="1" wrap="square" lIns="91425" tIns="91425" rIns="91425" bIns="91425" anchor="t" anchorCtr="0">
            <a:spAutoFit/>
          </a:bodyPr>
          <a:lstStyle/>
          <a:p>
            <a:pPr marL="127000" lvl="0" algn="l" rtl="0">
              <a:spcBef>
                <a:spcPts val="0"/>
              </a:spcBef>
              <a:spcAft>
                <a:spcPts val="0"/>
              </a:spcAft>
              <a:buSzPts val="1600"/>
            </a:pPr>
            <a:r>
              <a:rPr lang="en-CA" sz="1600" dirty="0">
                <a:latin typeface="Times New Roman"/>
                <a:ea typeface="Times New Roman"/>
                <a:cs typeface="Times New Roman"/>
                <a:sym typeface="Times New Roman"/>
              </a:rPr>
              <a:t>1. Lower  ACD leads to a better wine and therefore higher price and popularity.</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2. Name of the wine irrespective of its quality is an important factor (more famous higher the price)</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3. Wines that are more aged up are costlier compared to ones that  are harvested more recently </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4. Lowers </a:t>
            </a:r>
            <a:r>
              <a:rPr lang="en-CA" sz="1600" dirty="0" err="1">
                <a:latin typeface="Times New Roman"/>
                <a:ea typeface="Times New Roman"/>
                <a:cs typeface="Times New Roman"/>
                <a:sym typeface="Times New Roman"/>
              </a:rPr>
              <a:t>rsg</a:t>
            </a:r>
            <a:r>
              <a:rPr lang="en-CA" sz="1600" dirty="0">
                <a:latin typeface="Times New Roman"/>
                <a:ea typeface="Times New Roman"/>
                <a:cs typeface="Times New Roman"/>
                <a:sym typeface="Times New Roman"/>
              </a:rPr>
              <a:t> often means higher price</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5. Number of testers and alcohol level does not have a significant effect on pricing</a:t>
            </a:r>
            <a:endParaRPr sz="1600" dirty="0">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Times New Roman"/>
              <a:ea typeface="Times New Roman"/>
              <a:cs typeface="Times New Roman"/>
              <a:sym typeface="Times New Roman"/>
            </a:endParaRPr>
          </a:p>
          <a:p>
            <a:pPr marL="127000" lvl="0" algn="l" rtl="0">
              <a:spcBef>
                <a:spcPts val="0"/>
              </a:spcBef>
              <a:spcAft>
                <a:spcPts val="0"/>
              </a:spcAft>
              <a:buSzPts val="1600"/>
            </a:pPr>
            <a:r>
              <a:rPr lang="en-CA" sz="1600" dirty="0">
                <a:latin typeface="Times New Roman"/>
                <a:ea typeface="Times New Roman"/>
                <a:cs typeface="Times New Roman"/>
                <a:sym typeface="Times New Roman"/>
              </a:rPr>
              <a:t>6. BD does not have a noticeable effect on pricing</a:t>
            </a:r>
            <a:endParaRPr sz="1600" dirty="0">
              <a:latin typeface="Times New Roman"/>
              <a:ea typeface="Times New Roman"/>
              <a:cs typeface="Times New Roman"/>
              <a:sym typeface="Times New Roman"/>
            </a:endParaRPr>
          </a:p>
        </p:txBody>
      </p:sp>
      <p:sp>
        <p:nvSpPr>
          <p:cNvPr id="113" name="Google Shape;11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245575" y="247275"/>
            <a:ext cx="8520600" cy="62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CA" sz="2820" b="1" dirty="0">
                <a:latin typeface="Times New Roman"/>
                <a:ea typeface="Times New Roman"/>
                <a:cs typeface="Times New Roman"/>
                <a:sym typeface="Times New Roman"/>
              </a:rPr>
              <a:t>Data Analysis Process</a:t>
            </a:r>
            <a:endParaRPr sz="2820" b="1" dirty="0">
              <a:latin typeface="Times New Roman"/>
              <a:ea typeface="Times New Roman"/>
              <a:cs typeface="Times New Roman"/>
              <a:sym typeface="Times New Roman"/>
            </a:endParaRPr>
          </a:p>
          <a:p>
            <a:pPr marL="0" lvl="0" indent="0" algn="l" rtl="0">
              <a:spcBef>
                <a:spcPts val="0"/>
              </a:spcBef>
              <a:spcAft>
                <a:spcPts val="0"/>
              </a:spcAft>
              <a:buSzPts val="990"/>
              <a:buNone/>
            </a:pPr>
            <a:endParaRPr sz="2520" dirty="0">
              <a:latin typeface="Times New Roman"/>
              <a:ea typeface="Times New Roman"/>
              <a:cs typeface="Times New Roman"/>
              <a:sym typeface="Times New Roman"/>
            </a:endParaRPr>
          </a:p>
        </p:txBody>
      </p:sp>
      <p:sp>
        <p:nvSpPr>
          <p:cNvPr id="119" name="Google Shape;119;p19"/>
          <p:cNvSpPr/>
          <p:nvPr/>
        </p:nvSpPr>
        <p:spPr>
          <a:xfrm>
            <a:off x="114625" y="1346775"/>
            <a:ext cx="1375500" cy="744900"/>
          </a:xfrm>
          <a:prstGeom prst="rect">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9"/>
          <p:cNvSpPr txBox="1"/>
          <p:nvPr/>
        </p:nvSpPr>
        <p:spPr>
          <a:xfrm>
            <a:off x="-50075" y="1395975"/>
            <a:ext cx="1704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500">
                <a:solidFill>
                  <a:schemeClr val="lt1"/>
                </a:solidFill>
                <a:latin typeface="Times New Roman"/>
                <a:ea typeface="Times New Roman"/>
                <a:cs typeface="Times New Roman"/>
                <a:sym typeface="Times New Roman"/>
              </a:rPr>
              <a:t>Data Understanding</a:t>
            </a:r>
            <a:endParaRPr sz="1500">
              <a:solidFill>
                <a:schemeClr val="lt1"/>
              </a:solidFill>
              <a:latin typeface="Times New Roman"/>
              <a:ea typeface="Times New Roman"/>
              <a:cs typeface="Times New Roman"/>
              <a:sym typeface="Times New Roman"/>
            </a:endParaRPr>
          </a:p>
        </p:txBody>
      </p:sp>
      <p:sp>
        <p:nvSpPr>
          <p:cNvPr id="121" name="Google Shape;121;p19"/>
          <p:cNvSpPr/>
          <p:nvPr/>
        </p:nvSpPr>
        <p:spPr>
          <a:xfrm>
            <a:off x="114625" y="2091675"/>
            <a:ext cx="1375500" cy="2962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txBox="1"/>
          <p:nvPr/>
        </p:nvSpPr>
        <p:spPr>
          <a:xfrm>
            <a:off x="143275" y="2067525"/>
            <a:ext cx="13182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300">
                <a:latin typeface="Roboto"/>
                <a:ea typeface="Roboto"/>
                <a:cs typeface="Roboto"/>
                <a:sym typeface="Roboto"/>
              </a:rPr>
              <a:t>.</a:t>
            </a:r>
            <a:r>
              <a:rPr lang="en-CA">
                <a:latin typeface="Times New Roman"/>
                <a:ea typeface="Times New Roman"/>
                <a:cs typeface="Times New Roman"/>
                <a:sym typeface="Times New Roman"/>
              </a:rPr>
              <a:t>Primary information gathering</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.Data discovery &amp; characteristics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.Setting the goals</a:t>
            </a:r>
            <a:endParaRPr>
              <a:latin typeface="Times New Roman"/>
              <a:ea typeface="Times New Roman"/>
              <a:cs typeface="Times New Roman"/>
              <a:sym typeface="Times New Roman"/>
            </a:endParaRPr>
          </a:p>
        </p:txBody>
      </p:sp>
      <p:sp>
        <p:nvSpPr>
          <p:cNvPr id="123" name="Google Shape;123;p19"/>
          <p:cNvSpPr/>
          <p:nvPr/>
        </p:nvSpPr>
        <p:spPr>
          <a:xfrm>
            <a:off x="1608175" y="1346775"/>
            <a:ext cx="1375500" cy="74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Times New Roman"/>
                <a:ea typeface="Times New Roman"/>
                <a:cs typeface="Times New Roman"/>
                <a:sym typeface="Times New Roman"/>
              </a:rPr>
              <a:t>Define the Objectives</a:t>
            </a:r>
            <a:endParaRPr>
              <a:solidFill>
                <a:schemeClr val="lt1"/>
              </a:solidFill>
              <a:latin typeface="Times New Roman"/>
              <a:ea typeface="Times New Roman"/>
              <a:cs typeface="Times New Roman"/>
              <a:sym typeface="Times New Roman"/>
            </a:endParaRPr>
          </a:p>
        </p:txBody>
      </p:sp>
      <p:sp>
        <p:nvSpPr>
          <p:cNvPr id="124" name="Google Shape;124;p19"/>
          <p:cNvSpPr/>
          <p:nvPr/>
        </p:nvSpPr>
        <p:spPr>
          <a:xfrm>
            <a:off x="1608175" y="2091675"/>
            <a:ext cx="1375500" cy="2962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5" name="Google Shape;125;p19"/>
          <p:cNvSpPr txBox="1"/>
          <p:nvPr/>
        </p:nvSpPr>
        <p:spPr>
          <a:xfrm>
            <a:off x="1654825" y="2091675"/>
            <a:ext cx="1282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a:latin typeface="Roboto"/>
                <a:ea typeface="Roboto"/>
                <a:cs typeface="Roboto"/>
                <a:sym typeface="Roboto"/>
              </a:rPr>
              <a:t>.</a:t>
            </a:r>
            <a:r>
              <a:rPr lang="en-CA">
                <a:latin typeface="Times New Roman"/>
                <a:ea typeface="Times New Roman"/>
                <a:cs typeface="Times New Roman"/>
                <a:sym typeface="Times New Roman"/>
              </a:rPr>
              <a:t>Evaluate the analytical Process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.Determine data processing objectives</a:t>
            </a:r>
            <a:endParaRPr>
              <a:latin typeface="Times New Roman"/>
              <a:ea typeface="Times New Roman"/>
              <a:cs typeface="Times New Roman"/>
              <a:sym typeface="Times New Roman"/>
            </a:endParaRPr>
          </a:p>
        </p:txBody>
      </p:sp>
      <p:sp>
        <p:nvSpPr>
          <p:cNvPr id="126" name="Google Shape;126;p19"/>
          <p:cNvSpPr/>
          <p:nvPr/>
        </p:nvSpPr>
        <p:spPr>
          <a:xfrm>
            <a:off x="3130375" y="1346775"/>
            <a:ext cx="1375500" cy="74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1500">
                <a:solidFill>
                  <a:schemeClr val="lt1"/>
                </a:solidFill>
                <a:latin typeface="Times New Roman"/>
                <a:ea typeface="Times New Roman"/>
                <a:cs typeface="Times New Roman"/>
                <a:sym typeface="Times New Roman"/>
              </a:rPr>
              <a:t>Data Cleaning</a:t>
            </a:r>
            <a:endParaRPr sz="1500">
              <a:solidFill>
                <a:schemeClr val="lt1"/>
              </a:solidFill>
              <a:latin typeface="Times New Roman"/>
              <a:ea typeface="Times New Roman"/>
              <a:cs typeface="Times New Roman"/>
              <a:sym typeface="Times New Roman"/>
            </a:endParaRPr>
          </a:p>
        </p:txBody>
      </p:sp>
      <p:sp>
        <p:nvSpPr>
          <p:cNvPr id="127" name="Google Shape;127;p19"/>
          <p:cNvSpPr/>
          <p:nvPr/>
        </p:nvSpPr>
        <p:spPr>
          <a:xfrm>
            <a:off x="3130375" y="2067525"/>
            <a:ext cx="1375500" cy="298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txBox="1"/>
          <p:nvPr/>
        </p:nvSpPr>
        <p:spPr>
          <a:xfrm>
            <a:off x="3162700" y="2042475"/>
            <a:ext cx="12822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200">
                <a:latin typeface="Times New Roman"/>
                <a:ea typeface="Times New Roman"/>
                <a:cs typeface="Times New Roman"/>
                <a:sym typeface="Times New Roman"/>
              </a:rPr>
              <a:t>.Categorizing data based on defined factors</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CA" sz="1200">
                <a:latin typeface="Times New Roman"/>
                <a:ea typeface="Times New Roman"/>
                <a:cs typeface="Times New Roman"/>
                <a:sym typeface="Times New Roman"/>
              </a:rPr>
              <a:t>.Treat Duplicates</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CA" sz="1200">
                <a:latin typeface="Times New Roman"/>
                <a:ea typeface="Times New Roman"/>
                <a:cs typeface="Times New Roman"/>
                <a:sym typeface="Times New Roman"/>
              </a:rPr>
              <a:t>.Treat Outliers</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CA" sz="1200">
                <a:latin typeface="Times New Roman"/>
                <a:ea typeface="Times New Roman"/>
                <a:cs typeface="Times New Roman"/>
                <a:sym typeface="Times New Roman"/>
              </a:rPr>
              <a:t>.Treat Missing Values</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CA" sz="1200">
                <a:latin typeface="Times New Roman"/>
                <a:ea typeface="Times New Roman"/>
                <a:cs typeface="Times New Roman"/>
                <a:sym typeface="Times New Roman"/>
              </a:rPr>
              <a:t>.Rendering the merged and final data</a:t>
            </a:r>
            <a:endParaRPr sz="12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29" name="Google Shape;129;p19"/>
          <p:cNvSpPr/>
          <p:nvPr/>
        </p:nvSpPr>
        <p:spPr>
          <a:xfrm>
            <a:off x="4652575" y="1346775"/>
            <a:ext cx="1375500" cy="74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Times New Roman"/>
                <a:ea typeface="Times New Roman"/>
                <a:cs typeface="Times New Roman"/>
                <a:sym typeface="Times New Roman"/>
              </a:rPr>
              <a:t>Data Modeling/Exploratory Analysis</a:t>
            </a:r>
            <a:endParaRPr>
              <a:solidFill>
                <a:schemeClr val="lt1"/>
              </a:solidFill>
              <a:latin typeface="Times New Roman"/>
              <a:ea typeface="Times New Roman"/>
              <a:cs typeface="Times New Roman"/>
              <a:sym typeface="Times New Roman"/>
            </a:endParaRPr>
          </a:p>
        </p:txBody>
      </p:sp>
      <p:sp>
        <p:nvSpPr>
          <p:cNvPr id="130" name="Google Shape;130;p19"/>
          <p:cNvSpPr/>
          <p:nvPr/>
        </p:nvSpPr>
        <p:spPr>
          <a:xfrm>
            <a:off x="4652575" y="2067525"/>
            <a:ext cx="1375500" cy="2986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Times New Roman"/>
              <a:ea typeface="Times New Roman"/>
              <a:cs typeface="Times New Roman"/>
              <a:sym typeface="Times New Roman"/>
            </a:endParaRPr>
          </a:p>
        </p:txBody>
      </p:sp>
      <p:sp>
        <p:nvSpPr>
          <p:cNvPr id="131" name="Google Shape;131;p19"/>
          <p:cNvSpPr txBox="1"/>
          <p:nvPr/>
        </p:nvSpPr>
        <p:spPr>
          <a:xfrm>
            <a:off x="4652575" y="2091675"/>
            <a:ext cx="1375500" cy="307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a:latin typeface="Times New Roman"/>
                <a:ea typeface="Times New Roman"/>
                <a:cs typeface="Times New Roman"/>
                <a:sym typeface="Times New Roman"/>
              </a:rPr>
              <a:t>.</a:t>
            </a:r>
            <a:r>
              <a:rPr lang="en-CA" sz="1100">
                <a:latin typeface="Times New Roman"/>
                <a:ea typeface="Times New Roman"/>
                <a:cs typeface="Times New Roman"/>
                <a:sym typeface="Times New Roman"/>
              </a:rPr>
              <a:t>Determine important variables</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en-CA" sz="1100">
                <a:latin typeface="Times New Roman"/>
                <a:ea typeface="Times New Roman"/>
                <a:cs typeface="Times New Roman"/>
                <a:sym typeface="Times New Roman"/>
              </a:rPr>
              <a:t>.Explore relationship between variables</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en-CA" sz="1100">
                <a:latin typeface="Times New Roman"/>
                <a:ea typeface="Times New Roman"/>
                <a:cs typeface="Times New Roman"/>
                <a:sym typeface="Times New Roman"/>
              </a:rPr>
              <a:t>.Providing a summary of the data structure</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en-CA" sz="1100">
                <a:latin typeface="Times New Roman"/>
                <a:ea typeface="Times New Roman"/>
                <a:cs typeface="Times New Roman"/>
                <a:sym typeface="Times New Roman"/>
              </a:rPr>
              <a:t>.Descriptive statistics </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en-CA" sz="1100">
                <a:latin typeface="Times New Roman"/>
                <a:ea typeface="Times New Roman"/>
                <a:cs typeface="Times New Roman"/>
                <a:sym typeface="Times New Roman"/>
              </a:rPr>
              <a:t>.Predictive analysis</a:t>
            </a:r>
            <a:endParaRPr sz="1100">
              <a:latin typeface="Times New Roman"/>
              <a:ea typeface="Times New Roman"/>
              <a:cs typeface="Times New Roman"/>
              <a:sym typeface="Times New Roman"/>
            </a:endParaRPr>
          </a:p>
          <a:p>
            <a:pPr marL="0" lvl="0" indent="0" algn="l" rtl="0">
              <a:spcBef>
                <a:spcPts val="0"/>
              </a:spcBef>
              <a:spcAft>
                <a:spcPts val="0"/>
              </a:spcAft>
              <a:buNone/>
            </a:pPr>
            <a:endParaRPr sz="900">
              <a:latin typeface="Times New Roman"/>
              <a:ea typeface="Times New Roman"/>
              <a:cs typeface="Times New Roman"/>
              <a:sym typeface="Times New Roman"/>
            </a:endParaRPr>
          </a:p>
          <a:p>
            <a:pPr marL="0" lvl="0" indent="0" algn="l" rtl="0">
              <a:spcBef>
                <a:spcPts val="0"/>
              </a:spcBef>
              <a:spcAft>
                <a:spcPts val="0"/>
              </a:spcAft>
              <a:buNone/>
            </a:pPr>
            <a:r>
              <a:rPr lang="en-CA" sz="1100">
                <a:latin typeface="Times New Roman"/>
                <a:ea typeface="Times New Roman"/>
                <a:cs typeface="Times New Roman"/>
                <a:sym typeface="Times New Roman"/>
              </a:rPr>
              <a:t>.Build Model</a:t>
            </a:r>
            <a:endParaRPr sz="1100">
              <a:latin typeface="Times New Roman"/>
              <a:ea typeface="Times New Roman"/>
              <a:cs typeface="Times New Roman"/>
              <a:sym typeface="Times New Roman"/>
            </a:endParaRPr>
          </a:p>
        </p:txBody>
      </p:sp>
      <p:sp>
        <p:nvSpPr>
          <p:cNvPr id="132" name="Google Shape;132;p19"/>
          <p:cNvSpPr/>
          <p:nvPr/>
        </p:nvSpPr>
        <p:spPr>
          <a:xfrm>
            <a:off x="6146125" y="1346775"/>
            <a:ext cx="1375500" cy="74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Times New Roman"/>
                <a:ea typeface="Times New Roman"/>
                <a:cs typeface="Times New Roman"/>
                <a:sym typeface="Times New Roman"/>
              </a:rPr>
              <a:t>visualization</a:t>
            </a:r>
            <a:endParaRPr>
              <a:solidFill>
                <a:schemeClr val="lt1"/>
              </a:solidFill>
              <a:latin typeface="Times New Roman"/>
              <a:ea typeface="Times New Roman"/>
              <a:cs typeface="Times New Roman"/>
              <a:sym typeface="Times New Roman"/>
            </a:endParaRPr>
          </a:p>
        </p:txBody>
      </p:sp>
      <p:sp>
        <p:nvSpPr>
          <p:cNvPr id="133" name="Google Shape;133;p19"/>
          <p:cNvSpPr/>
          <p:nvPr/>
        </p:nvSpPr>
        <p:spPr>
          <a:xfrm>
            <a:off x="6146125" y="2067525"/>
            <a:ext cx="1375500" cy="2962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4" name="Google Shape;134;p19"/>
          <p:cNvSpPr txBox="1"/>
          <p:nvPr/>
        </p:nvSpPr>
        <p:spPr>
          <a:xfrm flipH="1">
            <a:off x="6174775" y="2055525"/>
            <a:ext cx="13182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300">
                <a:latin typeface="Times New Roman"/>
                <a:ea typeface="Times New Roman"/>
                <a:cs typeface="Times New Roman"/>
                <a:sym typeface="Times New Roman"/>
              </a:rPr>
              <a:t>.Graphs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l" rtl="0">
              <a:spcBef>
                <a:spcPts val="0"/>
              </a:spcBef>
              <a:spcAft>
                <a:spcPts val="0"/>
              </a:spcAft>
              <a:buNone/>
            </a:pPr>
            <a:r>
              <a:rPr lang="en-CA" sz="1300">
                <a:latin typeface="Times New Roman"/>
                <a:ea typeface="Times New Roman"/>
                <a:cs typeface="Times New Roman"/>
                <a:sym typeface="Times New Roman"/>
              </a:rPr>
              <a:t>.Determine best method to demonstrate insights based on analysis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l" rtl="0">
              <a:spcBef>
                <a:spcPts val="0"/>
              </a:spcBef>
              <a:spcAft>
                <a:spcPts val="0"/>
              </a:spcAft>
              <a:buNone/>
            </a:pPr>
            <a:r>
              <a:rPr lang="en-CA" sz="1300">
                <a:latin typeface="Times New Roman"/>
                <a:ea typeface="Times New Roman"/>
                <a:cs typeface="Times New Roman"/>
                <a:sym typeface="Times New Roman"/>
              </a:rPr>
              <a:t>.Communication results</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l" rtl="0">
              <a:spcBef>
                <a:spcPts val="0"/>
              </a:spcBef>
              <a:spcAft>
                <a:spcPts val="0"/>
              </a:spcAft>
              <a:buNone/>
            </a:pPr>
            <a:r>
              <a:rPr lang="en-CA" sz="1300">
                <a:latin typeface="Times New Roman"/>
                <a:ea typeface="Times New Roman"/>
                <a:cs typeface="Times New Roman"/>
                <a:sym typeface="Times New Roman"/>
              </a:rPr>
              <a:t>.Provide recommendation</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sp>
        <p:nvSpPr>
          <p:cNvPr id="135" name="Google Shape;135;p19"/>
          <p:cNvSpPr/>
          <p:nvPr/>
        </p:nvSpPr>
        <p:spPr>
          <a:xfrm>
            <a:off x="7639675" y="1346775"/>
            <a:ext cx="1375500" cy="744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solidFill>
                  <a:schemeClr val="lt1"/>
                </a:solidFill>
                <a:latin typeface="Times New Roman"/>
                <a:ea typeface="Times New Roman"/>
                <a:cs typeface="Times New Roman"/>
                <a:sym typeface="Times New Roman"/>
              </a:rPr>
              <a:t>Validation</a:t>
            </a:r>
            <a:endParaRPr>
              <a:solidFill>
                <a:schemeClr val="lt1"/>
              </a:solidFill>
              <a:latin typeface="Times New Roman"/>
              <a:ea typeface="Times New Roman"/>
              <a:cs typeface="Times New Roman"/>
              <a:sym typeface="Times New Roman"/>
            </a:endParaRPr>
          </a:p>
        </p:txBody>
      </p:sp>
      <p:sp>
        <p:nvSpPr>
          <p:cNvPr id="136" name="Google Shape;136;p19"/>
          <p:cNvSpPr/>
          <p:nvPr/>
        </p:nvSpPr>
        <p:spPr>
          <a:xfrm>
            <a:off x="7639675" y="2067525"/>
            <a:ext cx="1375500" cy="2962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txBox="1"/>
          <p:nvPr/>
        </p:nvSpPr>
        <p:spPr>
          <a:xfrm>
            <a:off x="7696975" y="2091675"/>
            <a:ext cx="1282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a:latin typeface="Times New Roman"/>
                <a:ea typeface="Times New Roman"/>
                <a:cs typeface="Times New Roman"/>
                <a:sym typeface="Times New Roman"/>
              </a:rPr>
              <a:t>.Evaluate results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.Review process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.Identify Future steps:</a:t>
            </a: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    (draw a conclusion)</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CA">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38" name="Google Shape;13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Data Cleaning</a:t>
            </a:r>
            <a:endParaRPr b="1">
              <a:latin typeface="Times New Roman"/>
              <a:ea typeface="Times New Roman"/>
              <a:cs typeface="Times New Roman"/>
              <a:sym typeface="Times New Roman"/>
            </a:endParaRPr>
          </a:p>
        </p:txBody>
      </p:sp>
      <p:sp>
        <p:nvSpPr>
          <p:cNvPr id="144" name="Google Shape;144;p20"/>
          <p:cNvSpPr txBox="1"/>
          <p:nvPr/>
        </p:nvSpPr>
        <p:spPr>
          <a:xfrm>
            <a:off x="1566700" y="1793325"/>
            <a:ext cx="5675700" cy="2770500"/>
          </a:xfrm>
          <a:prstGeom prst="rect">
            <a:avLst/>
          </a:prstGeom>
          <a:solidFill>
            <a:schemeClr val="accent3"/>
          </a:solid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Step 0. Variable Analysis</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Step 1. Treat Duplicates</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Step 2. Treat Outliers</a:t>
            </a:r>
            <a:endParaRPr sz="2400">
              <a:latin typeface="Times New Roman"/>
              <a:ea typeface="Times New Roman"/>
              <a:cs typeface="Times New Roman"/>
              <a:sym typeface="Times New Roman"/>
            </a:endParaRPr>
          </a:p>
          <a:p>
            <a:pPr marL="0" lvl="0" indent="0" algn="l" rtl="0">
              <a:lnSpc>
                <a:spcPct val="200000"/>
              </a:lnSpc>
              <a:spcBef>
                <a:spcPts val="0"/>
              </a:spcBef>
              <a:spcAft>
                <a:spcPts val="0"/>
              </a:spcAft>
              <a:buNone/>
            </a:pPr>
            <a:r>
              <a:rPr lang="en-CA" sz="2400">
                <a:latin typeface="Times New Roman"/>
                <a:ea typeface="Times New Roman"/>
                <a:cs typeface="Times New Roman"/>
                <a:sym typeface="Times New Roman"/>
              </a:rPr>
              <a:t>Step 3. Treat Missing Values</a:t>
            </a:r>
            <a:endParaRPr sz="2400">
              <a:latin typeface="Times New Roman"/>
              <a:ea typeface="Times New Roman"/>
              <a:cs typeface="Times New Roman"/>
              <a:sym typeface="Times New Roman"/>
            </a:endParaRPr>
          </a:p>
        </p:txBody>
      </p:sp>
      <p:sp>
        <p:nvSpPr>
          <p:cNvPr id="145" name="Google Shape;14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b="1">
                <a:latin typeface="Times New Roman"/>
                <a:ea typeface="Times New Roman"/>
                <a:cs typeface="Times New Roman"/>
                <a:sym typeface="Times New Roman"/>
              </a:rPr>
              <a:t>Step 0. Variable Analysis</a:t>
            </a:r>
            <a:endParaRPr b="1">
              <a:latin typeface="Times New Roman"/>
              <a:ea typeface="Times New Roman"/>
              <a:cs typeface="Times New Roman"/>
              <a:sym typeface="Times New Roman"/>
            </a:endParaRPr>
          </a:p>
        </p:txBody>
      </p:sp>
      <p:sp>
        <p:nvSpPr>
          <p:cNvPr id="151" name="Google Shape;151;p21"/>
          <p:cNvSpPr txBox="1">
            <a:spLocks noGrp="1"/>
          </p:cNvSpPr>
          <p:nvPr>
            <p:ph type="body" idx="2"/>
          </p:nvPr>
        </p:nvSpPr>
        <p:spPr>
          <a:xfrm>
            <a:off x="352950" y="1446575"/>
            <a:ext cx="8438100" cy="3316618"/>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CA" b="1" dirty="0">
                <a:latin typeface="Times New Roman" panose="02020603050405020304" pitchFamily="18" charset="0"/>
                <a:cs typeface="Times New Roman" panose="02020603050405020304" pitchFamily="18" charset="0"/>
              </a:rPr>
              <a:t>Step 0-1. Recognize the missing values as NA.</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There are 3 types of missing values.</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r>
              <a:rPr lang="en-CA" b="1" dirty="0">
                <a:latin typeface="Times New Roman" panose="02020603050405020304" pitchFamily="18" charset="0"/>
                <a:cs typeface="Times New Roman" panose="02020603050405020304" pitchFamily="18" charset="0"/>
              </a:rPr>
              <a:t>Step 0-2. Transform some Character variables into Numeric.</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r>
              <a:rPr lang="en-CA" dirty="0">
                <a:latin typeface="Times New Roman" panose="02020603050405020304" pitchFamily="18" charset="0"/>
                <a:cs typeface="Times New Roman" panose="02020603050405020304" pitchFamily="18" charset="0"/>
              </a:rPr>
              <a:t>Unexpectedly RSG, AL and DN are recognized as character because of including blank spaces.</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0"/>
              </a:spcAft>
              <a:buNone/>
            </a:pPr>
            <a:endParaRPr dirty="0"/>
          </a:p>
          <a:p>
            <a:pPr marL="0" lvl="0" indent="0" algn="l" rtl="0">
              <a:lnSpc>
                <a:spcPct val="100000"/>
              </a:lnSpc>
              <a:spcBef>
                <a:spcPts val="1200"/>
              </a:spcBef>
              <a:spcAft>
                <a:spcPts val="0"/>
              </a:spcAft>
              <a:buNone/>
            </a:pPr>
            <a:r>
              <a:rPr lang="en-CA" b="1" dirty="0">
                <a:latin typeface="Times New Roman" panose="02020603050405020304" pitchFamily="18" charset="0"/>
                <a:cs typeface="Times New Roman" panose="02020603050405020304" pitchFamily="18" charset="0"/>
              </a:rPr>
              <a:t>Step 0-3. Transform some variables into Factor.</a:t>
            </a:r>
            <a:endParaRPr b="1" dirty="0">
              <a:latin typeface="Times New Roman" panose="02020603050405020304" pitchFamily="18" charset="0"/>
              <a:cs typeface="Times New Roman" panose="02020603050405020304" pitchFamily="18" charset="0"/>
            </a:endParaRPr>
          </a:p>
          <a:p>
            <a:pPr marL="0" lvl="0" indent="0" algn="l" rtl="0">
              <a:lnSpc>
                <a:spcPct val="100000"/>
              </a:lnSpc>
              <a:spcBef>
                <a:spcPts val="1200"/>
              </a:spcBef>
              <a:spcAft>
                <a:spcPts val="1200"/>
              </a:spcAft>
              <a:buNone/>
            </a:pPr>
            <a:r>
              <a:rPr lang="en-CA" dirty="0">
                <a:latin typeface="Times New Roman" panose="02020603050405020304" pitchFamily="18" charset="0"/>
                <a:cs typeface="Times New Roman" panose="02020603050405020304" pitchFamily="18" charset="0"/>
              </a:rPr>
              <a:t>Because YR, REG and TP are useful as factor. </a:t>
            </a:r>
            <a:endParaRPr dirty="0">
              <a:latin typeface="Times New Roman" panose="02020603050405020304" pitchFamily="18" charset="0"/>
              <a:cs typeface="Times New Roman" panose="02020603050405020304" pitchFamily="18" charset="0"/>
            </a:endParaRPr>
          </a:p>
        </p:txBody>
      </p:sp>
      <p:sp>
        <p:nvSpPr>
          <p:cNvPr id="152" name="Google Shape;152;p21"/>
          <p:cNvSpPr/>
          <p:nvPr/>
        </p:nvSpPr>
        <p:spPr>
          <a:xfrm>
            <a:off x="422875" y="2167750"/>
            <a:ext cx="8298300" cy="338700"/>
          </a:xfrm>
          <a:prstGeom prst="roundRect">
            <a:avLst>
              <a:gd name="adj" fmla="val 16667"/>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txBox="1"/>
          <p:nvPr/>
        </p:nvSpPr>
        <p:spPr>
          <a:xfrm>
            <a:off x="551800" y="2171550"/>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BurgundySip &lt;- read.csv(</a:t>
            </a:r>
            <a:r>
              <a:rPr lang="en-CA" sz="1000" b="1">
                <a:solidFill>
                  <a:srgbClr val="FFD966"/>
                </a:solidFill>
                <a:latin typeface="Roboto"/>
                <a:ea typeface="Roboto"/>
                <a:cs typeface="Roboto"/>
                <a:sym typeface="Roboto"/>
              </a:rPr>
              <a:t>"BurgundySip.csv"</a:t>
            </a:r>
            <a:r>
              <a:rPr lang="en-CA" sz="1000" b="1">
                <a:solidFill>
                  <a:schemeClr val="lt1"/>
                </a:solidFill>
                <a:latin typeface="Roboto"/>
                <a:ea typeface="Roboto"/>
                <a:cs typeface="Roboto"/>
                <a:sym typeface="Roboto"/>
              </a:rPr>
              <a:t>, na.strings = c(</a:t>
            </a:r>
            <a:r>
              <a:rPr lang="en-CA" sz="1000" b="1">
                <a:solidFill>
                  <a:srgbClr val="FFD966"/>
                </a:solidFill>
                <a:latin typeface="Roboto"/>
                <a:ea typeface="Roboto"/>
                <a:cs typeface="Roboto"/>
                <a:sym typeface="Roboto"/>
              </a:rPr>
              <a:t>""</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"NA"</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"N.V."</a:t>
            </a:r>
            <a:r>
              <a:rPr lang="en-CA" sz="1000" b="1">
                <a:solidFill>
                  <a:schemeClr val="lt1"/>
                </a:solidFill>
                <a:latin typeface="Roboto"/>
                <a:ea typeface="Roboto"/>
                <a:cs typeface="Roboto"/>
                <a:sym typeface="Roboto"/>
              </a:rPr>
              <a:t>));</a:t>
            </a:r>
            <a:endParaRPr sz="1000" b="1">
              <a:solidFill>
                <a:schemeClr val="lt1"/>
              </a:solidFill>
              <a:latin typeface="Roboto"/>
              <a:ea typeface="Roboto"/>
              <a:cs typeface="Roboto"/>
              <a:sym typeface="Roboto"/>
            </a:endParaRPr>
          </a:p>
        </p:txBody>
      </p:sp>
      <p:sp>
        <p:nvSpPr>
          <p:cNvPr id="154" name="Google Shape;154;p21"/>
          <p:cNvSpPr/>
          <p:nvPr/>
        </p:nvSpPr>
        <p:spPr>
          <a:xfrm>
            <a:off x="422875" y="3206975"/>
            <a:ext cx="8298300" cy="338700"/>
          </a:xfrm>
          <a:prstGeom prst="roundRect">
            <a:avLst>
              <a:gd name="adj" fmla="val 16667"/>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p:nvPr/>
        </p:nvSpPr>
        <p:spPr>
          <a:xfrm>
            <a:off x="551800" y="3210775"/>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BurgundySip$RSG &lt;- as.numeric(gsub(</a:t>
            </a:r>
            <a:r>
              <a:rPr lang="en-CA" sz="1000" b="1">
                <a:solidFill>
                  <a:srgbClr val="FFD966"/>
                </a:solidFill>
                <a:latin typeface="Roboto"/>
                <a:ea typeface="Roboto"/>
                <a:cs typeface="Roboto"/>
                <a:sym typeface="Roboto"/>
              </a:rPr>
              <a:t>" "</a:t>
            </a:r>
            <a:r>
              <a:rPr lang="en-CA" sz="1000" b="1">
                <a:solidFill>
                  <a:schemeClr val="lt1"/>
                </a:solidFill>
                <a:latin typeface="Roboto"/>
                <a:ea typeface="Roboto"/>
                <a:cs typeface="Roboto"/>
                <a:sym typeface="Roboto"/>
              </a:rPr>
              <a:t>, </a:t>
            </a:r>
            <a:r>
              <a:rPr lang="en-CA" sz="1000" b="1">
                <a:solidFill>
                  <a:srgbClr val="FFD966"/>
                </a:solidFill>
                <a:latin typeface="Roboto"/>
                <a:ea typeface="Roboto"/>
                <a:cs typeface="Roboto"/>
                <a:sym typeface="Roboto"/>
              </a:rPr>
              <a:t>""</a:t>
            </a:r>
            <a:r>
              <a:rPr lang="en-CA" sz="1000" b="1">
                <a:solidFill>
                  <a:schemeClr val="lt1"/>
                </a:solidFill>
                <a:latin typeface="Roboto"/>
                <a:ea typeface="Roboto"/>
                <a:cs typeface="Roboto"/>
                <a:sym typeface="Roboto"/>
              </a:rPr>
              <a:t>, BurgundySip$RSG));</a:t>
            </a:r>
            <a:endParaRPr sz="1000" b="1">
              <a:solidFill>
                <a:schemeClr val="lt1"/>
              </a:solidFill>
              <a:latin typeface="Roboto"/>
              <a:ea typeface="Roboto"/>
              <a:cs typeface="Roboto"/>
              <a:sym typeface="Roboto"/>
            </a:endParaRPr>
          </a:p>
        </p:txBody>
      </p:sp>
      <p:sp>
        <p:nvSpPr>
          <p:cNvPr id="156" name="Google Shape;156;p21"/>
          <p:cNvSpPr/>
          <p:nvPr/>
        </p:nvSpPr>
        <p:spPr>
          <a:xfrm>
            <a:off x="422850" y="4250000"/>
            <a:ext cx="8298300" cy="338700"/>
          </a:xfrm>
          <a:prstGeom prst="roundRect">
            <a:avLst>
              <a:gd name="adj" fmla="val 16667"/>
            </a:avLst>
          </a:prstGeom>
          <a:solidFill>
            <a:srgbClr val="32394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551775" y="4253800"/>
            <a:ext cx="7863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000" b="1">
                <a:solidFill>
                  <a:schemeClr val="lt1"/>
                </a:solidFill>
                <a:latin typeface="Roboto"/>
                <a:ea typeface="Roboto"/>
                <a:cs typeface="Roboto"/>
                <a:sym typeface="Roboto"/>
              </a:rPr>
              <a:t>BurgundySip$REG &lt;- as.factor(BurgundySip$REG);</a:t>
            </a:r>
            <a:endParaRPr sz="1000" b="1">
              <a:solidFill>
                <a:schemeClr val="lt1"/>
              </a:solidFill>
              <a:latin typeface="Roboto"/>
              <a:ea typeface="Roboto"/>
              <a:cs typeface="Roboto"/>
              <a:sym typeface="Roboto"/>
            </a:endParaRPr>
          </a:p>
        </p:txBody>
      </p:sp>
      <p:sp>
        <p:nvSpPr>
          <p:cNvPr id="158" name="Google Shape;15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CA"/>
              <a:t>9</a:t>
            </a:fld>
            <a:endParaRPr/>
          </a:p>
        </p:txBody>
      </p:sp>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6250</Words>
  <Application>Microsoft Macintosh PowerPoint</Application>
  <PresentationFormat>On-screen Show (16:9)</PresentationFormat>
  <Paragraphs>627</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Roboto</vt:lpstr>
      <vt:lpstr>Arial</vt:lpstr>
      <vt:lpstr>Times New Roman</vt:lpstr>
      <vt:lpstr>Meiryo</vt:lpstr>
      <vt:lpstr>Merriweather</vt:lpstr>
      <vt:lpstr>Paradigm</vt:lpstr>
      <vt:lpstr>Data handling and decision making in wine data </vt:lpstr>
      <vt:lpstr>~ OUTLINE ~  </vt:lpstr>
      <vt:lpstr>Introduction</vt:lpstr>
      <vt:lpstr>Data Understanding</vt:lpstr>
      <vt:lpstr>Analytical Objectives  1. Retrieving data regarding the wines which has made the most sales globally.   2. Which wine age is more popular with users based on rating.  3. Which harvest region produces the better wine and consequently higher price.  4. Brand names  of  each wine and their impact on wine price.</vt:lpstr>
      <vt:lpstr>Assumptions</vt:lpstr>
      <vt:lpstr>Data Analysis Process </vt:lpstr>
      <vt:lpstr>Data Cleaning</vt:lpstr>
      <vt:lpstr>Step 0. Variable Analysis</vt:lpstr>
      <vt:lpstr>Step 0. Variable Analysis</vt:lpstr>
      <vt:lpstr>Step 0. Variable Analysis</vt:lpstr>
      <vt:lpstr>Step 0. Variable Analysis</vt:lpstr>
      <vt:lpstr>Step 1. Treat Duplicates</vt:lpstr>
      <vt:lpstr>Step 1. Treat Duplicates</vt:lpstr>
      <vt:lpstr>Step 1. Treat Duplicates</vt:lpstr>
      <vt:lpstr>Step 1. Treat Duplicates</vt:lpstr>
      <vt:lpstr>Step 2. Treat Outliers</vt:lpstr>
      <vt:lpstr>Step 2. Treat Outliers</vt:lpstr>
      <vt:lpstr>Step 3. Treat Missing Values</vt:lpstr>
      <vt:lpstr>Step 3. Treat Missing Values   Regression Model Based</vt:lpstr>
      <vt:lpstr>Step 3. Treat Missing Values   Domain Knowledge Based</vt:lpstr>
      <vt:lpstr>Step 3. Treat Missing Values   1 : M Relationship Mapping</vt:lpstr>
      <vt:lpstr>Modeling</vt:lpstr>
      <vt:lpstr>During the exploratory analysis : 1. Which particular range of age (YR) in regard to wines had the highest price? 2. Determine the rating range pertaining to the wines which had the highest price. 3. What is the average price of wines based on the region which the grapes are originated from ? 4. Calculate the average price of wines based on the name of the aforementioned beverages 5. The average price of the wines based on the ratings pertinent to each brand.  </vt:lpstr>
      <vt:lpstr>Item 1. Descriptive Analysis &amp; Questions   Conclusion / Answers Part.1</vt:lpstr>
      <vt:lpstr>Item 1. Descriptive Analysis &amp; Questions   Conclusion / Answers Part.2</vt:lpstr>
      <vt:lpstr>Item 2. Predictive Analytics (Regression)   Business strategy</vt:lpstr>
      <vt:lpstr>Item 2. Predictive Analytics (Regression)   Predictive Objective 1: Predict prices based on wine characteristics.</vt:lpstr>
      <vt:lpstr>Item 2. Predictive Analytics (Regression)   Predictive Objective 1: Predict prices based on wine characteristics.</vt:lpstr>
      <vt:lpstr>Item 2. Predictive Analytics (Regression)   Predictive Objective 1: Predict prices based on wine characteristics.</vt:lpstr>
      <vt:lpstr>Item 2. Predictive Analytics (Regression)   Predictive Objective 1: Predict prices based on wine characteristics.</vt:lpstr>
      <vt:lpstr>Item 2. Predictive Analytics (Regression)   Predictive Objective 2: Predict highly rated wines based on prices &amp; characteristics</vt:lpstr>
      <vt:lpstr>Item 2. Predictive Analytics (Regression)   Predictive Objective 2: Predict highly rated wines based on prices &amp; characteristics</vt:lpstr>
      <vt:lpstr>Item 2. Predictive Analytics (Regression)   Predictive Objective 2: Predict highly rated wines based on prices &amp; characteristics</vt:lpstr>
      <vt:lpstr>Item 2. Predictive Analytics (Regression)   Conclusion</vt:lpstr>
      <vt:lpstr>Item 3. Predictive Analytics (Cluster)</vt:lpstr>
      <vt:lpstr>Item 3. Predictive Analysis (Cluster)   Cluster based on Taste</vt:lpstr>
      <vt:lpstr>Item 3. Predictive Analysis (Cluster)   Cluster based on Taste</vt:lpstr>
      <vt:lpstr>Item 3. Predictive Analysis (Cluster)   Cluster based on Brand</vt:lpstr>
      <vt:lpstr>Item 3. Predictive Analysis (Cluster)   Cluster based on Brand</vt:lpstr>
      <vt:lpstr>Item 3. Predictive Analysis (Cluster)   Conclusion</vt:lpstr>
      <vt:lpstr>Conclusion</vt:lpstr>
      <vt:lpstr>Conclusion</vt:lpstr>
      <vt:lpstr>E.o.F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 Group A</dc:title>
  <dc:creator>Samar</dc:creator>
  <cp:lastModifiedBy>Koichiro Suzuki</cp:lastModifiedBy>
  <cp:revision>7</cp:revision>
  <dcterms:modified xsi:type="dcterms:W3CDTF">2023-01-15T19:13:35Z</dcterms:modified>
</cp:coreProperties>
</file>